
<file path=[Content_Types].xml><?xml version="1.0" encoding="utf-8"?>
<Types xmlns="http://schemas.openxmlformats.org/package/2006/content-types">
  <Default Extension="wmf" ContentType="image/x-wmf"/>
  <Default Extension="png" ContentType="image/pn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7.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Layouts/slideLayout9.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5.xml" ContentType="application/vnd.openxmlformats-officedocument.presentationml.slide+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presProps.xml" ContentType="application/vnd.openxmlformats-officedocument.presentationml.presPro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Lst>
  <p:sldSz cx="12192000" cy="6858000"/>
  <p:notesSz cx="12192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378" y="90"/>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presProps" Target="presProps.xml" /><Relationship Id="rId11" Type="http://schemas.openxmlformats.org/officeDocument/2006/relationships/tableStyles" Target="tableStyles.xml" /><Relationship Id="rId12"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1524000" y="1122363"/>
            <a:ext cx="9144000" cy="2387600"/>
          </a:xfrm>
        </p:spPr>
        <p:txBody>
          <a:bodyPr anchor="b"/>
          <a:lstStyle>
            <a:lvl1pPr algn="ctr">
              <a:defRPr sz="6000"/>
            </a:lvl1pPr>
          </a:lstStyle>
          <a:p>
            <a:pPr>
              <a:defRPr/>
            </a:pPr>
            <a:r>
              <a:rPr lang="ru-RU"/>
              <a:t>Образец заголовка</a:t>
            </a:r>
            <a:endParaRPr lang="ru-RU"/>
          </a:p>
        </p:txBody>
      </p:sp>
      <p:sp>
        <p:nvSpPr>
          <p:cNvPr id="3" name="Подзаголовок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ru-RU"/>
              <a:t>Образец подзаголовка</a:t>
            </a:r>
            <a:endParaRPr lang="ru-RU"/>
          </a:p>
        </p:txBody>
      </p:sp>
      <p:sp>
        <p:nvSpPr>
          <p:cNvPr id="4" name="Дата 3"/>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8724900" y="365125"/>
            <a:ext cx="2628900" cy="5811838"/>
          </a:xfrm>
        </p:spPr>
        <p:txBody>
          <a:bodyPr vert="eaVert"/>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a:xfrm>
            <a:off x="838200" y="365125"/>
            <a:ext cx="7734300" cy="5811838"/>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Fifth level</a:t>
            </a:r>
            <a:endParaRPr lang="ru-RU"/>
          </a:p>
        </p:txBody>
      </p:sp>
      <p:sp>
        <p:nvSpPr>
          <p:cNvPr id="4" name="Дата 3"/>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Объект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Fifth level</a:t>
            </a:r>
            <a:endParaRPr lang="ru-RU"/>
          </a:p>
        </p:txBody>
      </p:sp>
      <p:sp>
        <p:nvSpPr>
          <p:cNvPr id="4" name="Дата 3"/>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1850" y="1709738"/>
            <a:ext cx="10515600" cy="2852737"/>
          </a:xfrm>
        </p:spPr>
        <p:txBody>
          <a:bodyPr anchor="b"/>
          <a:lstStyle>
            <a:lvl1pPr>
              <a:defRPr sz="6000"/>
            </a:lvl1pPr>
          </a:lstStyle>
          <a:p>
            <a:pPr>
              <a:defRPr/>
            </a:pPr>
            <a:r>
              <a:rPr lang="ru-RU"/>
              <a:t>Образец заголовка</a:t>
            </a:r>
            <a:endParaRPr lang="ru-RU"/>
          </a:p>
        </p:txBody>
      </p:sp>
      <p:sp>
        <p:nvSpPr>
          <p:cNvPr id="3" name="Текст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Объект 2"/>
          <p:cNvSpPr>
            <a:spLocks noGrp="1"/>
          </p:cNvSpPr>
          <p:nvPr>
            <p:ph sz="half" idx="1"/>
          </p:nvPr>
        </p:nvSpPr>
        <p:spPr bwMode="auto">
          <a:xfrm>
            <a:off x="838200" y="1825625"/>
            <a:ext cx="5181600" cy="435133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Объект 3"/>
          <p:cNvSpPr>
            <a:spLocks noGrp="1"/>
          </p:cNvSpPr>
          <p:nvPr>
            <p:ph sz="half" idx="2"/>
          </p:nvPr>
        </p:nvSpPr>
        <p:spPr bwMode="auto">
          <a:xfrm>
            <a:off x="6172200" y="1825625"/>
            <a:ext cx="5181600" cy="435133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Дата 4"/>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365125"/>
            <a:ext cx="10515600" cy="1325563"/>
          </a:xfrm>
        </p:spPr>
        <p:txBody>
          <a:bodyPr/>
          <a:lstStyle/>
          <a:p>
            <a:pPr>
              <a:defRPr/>
            </a:pPr>
            <a:r>
              <a:rPr lang="ru-RU"/>
              <a:t>Образец заголовка</a:t>
            </a:r>
            <a:endParaRPr lang="ru-RU"/>
          </a:p>
        </p:txBody>
      </p:sp>
      <p:sp>
        <p:nvSpPr>
          <p:cNvPr id="3" name="Текст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4" name="Объект 3"/>
          <p:cNvSpPr>
            <a:spLocks noGrp="1"/>
          </p:cNvSpPr>
          <p:nvPr>
            <p:ph sz="half" idx="2"/>
          </p:nvPr>
        </p:nvSpPr>
        <p:spPr bwMode="auto">
          <a:xfrm>
            <a:off x="839788" y="2505074"/>
            <a:ext cx="5157787" cy="3684588"/>
          </a:xfrm>
        </p:spPr>
        <p:txBody>
          <a:bodyPr/>
          <a:lstStyle/>
          <a:p>
            <a:pPr lvl="0">
              <a:defRPr/>
            </a:pPr>
            <a:r>
              <a:rPr lang="ru-RU"/>
              <a:t>Click to edit Master text styles</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Текст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Объект 5"/>
          <p:cNvSpPr>
            <a:spLocks noGrp="1"/>
          </p:cNvSpPr>
          <p:nvPr>
            <p:ph sz="quarter" idx="4"/>
          </p:nvPr>
        </p:nvSpPr>
        <p:spPr bwMode="auto">
          <a:xfrm>
            <a:off x="6172200" y="2505074"/>
            <a:ext cx="5183188" cy="368458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7" name="Дата 6"/>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8" name="Нижний колонтитул 7"/>
          <p:cNvSpPr>
            <a:spLocks noGrp="1"/>
          </p:cNvSpPr>
          <p:nvPr>
            <p:ph type="ftr" sz="quarter" idx="11"/>
          </p:nvPr>
        </p:nvSpPr>
        <p:spPr bwMode="auto"/>
        <p:txBody>
          <a:bodyPr/>
          <a:lstStyle/>
          <a:p>
            <a:pPr>
              <a:defRPr/>
            </a:pPr>
            <a:endParaRPr lang="ru-RU"/>
          </a:p>
        </p:txBody>
      </p:sp>
      <p:sp>
        <p:nvSpPr>
          <p:cNvPr id="9" name="Номер слайда 8"/>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Дата 2"/>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4" name="Нижний колонтитул 3"/>
          <p:cNvSpPr>
            <a:spLocks noGrp="1"/>
          </p:cNvSpPr>
          <p:nvPr>
            <p:ph type="ftr" sz="quarter" idx="11"/>
          </p:nvPr>
        </p:nvSpPr>
        <p:spPr bwMode="auto"/>
        <p:txBody>
          <a:bodyPr/>
          <a:lstStyle/>
          <a:p>
            <a:pPr>
              <a:defRPr/>
            </a:pPr>
            <a:endParaRPr lang="ru-RU"/>
          </a:p>
        </p:txBody>
      </p:sp>
      <p:sp>
        <p:nvSpPr>
          <p:cNvPr id="5" name="Номер слайда 4"/>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3" name="Нижний колонтитул 2"/>
          <p:cNvSpPr>
            <a:spLocks noGrp="1"/>
          </p:cNvSpPr>
          <p:nvPr>
            <p:ph type="ftr" sz="quarter" idx="11"/>
          </p:nvPr>
        </p:nvSpPr>
        <p:spPr bwMode="auto"/>
        <p:txBody>
          <a:bodyPr/>
          <a:lstStyle/>
          <a:p>
            <a:pPr>
              <a:defRPr/>
            </a:pPr>
            <a:endParaRPr lang="ru-RU"/>
          </a:p>
        </p:txBody>
      </p:sp>
      <p:sp>
        <p:nvSpPr>
          <p:cNvPr id="4" name="Номер слайда 3"/>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p:spPr>
        <p:txBody>
          <a:bodyPr anchor="b"/>
          <a:lstStyle>
            <a:lvl1pPr>
              <a:defRPr sz="3200"/>
            </a:lvl1pPr>
          </a:lstStyle>
          <a:p>
            <a:pPr>
              <a:defRPr/>
            </a:pPr>
            <a:r>
              <a:rPr lang="ru-RU"/>
              <a:t>Образец заголовка</a:t>
            </a:r>
            <a:endParaRPr lang="ru-RU"/>
          </a:p>
        </p:txBody>
      </p:sp>
      <p:sp>
        <p:nvSpPr>
          <p:cNvPr id="3" name="Объект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Текст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p:spPr>
        <p:txBody>
          <a:bodyPr anchor="b"/>
          <a:lstStyle>
            <a:lvl1pPr>
              <a:defRPr sz="3200"/>
            </a:lvl1pPr>
          </a:lstStyle>
          <a:p>
            <a:pPr>
              <a:defRPr/>
            </a:pPr>
            <a:r>
              <a:rPr lang="ru-RU"/>
              <a:t>Образец заголовка</a:t>
            </a:r>
            <a:endParaRPr lang="ru-RU"/>
          </a:p>
        </p:txBody>
      </p:sp>
      <p:sp>
        <p:nvSpPr>
          <p:cNvPr id="3" name="Рисунок 2"/>
          <p:cNvSpPr>
            <a:spLocks noChangeAspect="1" noGrp="1"/>
          </p:cNvSpPr>
          <p:nvPr>
            <p:ph type="pic" idx="1"/>
          </p:nvPr>
        </p:nvSpPr>
        <p:spPr bwMode="auto">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ru-RU"/>
              <a:t>Click icon to add picture</a:t>
            </a:r>
            <a:endParaRPr lang="ru-RU"/>
          </a:p>
        </p:txBody>
      </p:sp>
      <p:sp>
        <p:nvSpPr>
          <p:cNvPr id="4" name="Текст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BCC18F51-09EC-435C-A3BA-64A766E099C0}"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08395586-F03A-48D1-94DF-16B239DF4FB5}" type="slidenum">
              <a:rPr lang="ru-RU"/>
              <a:t/>
            </a:fld>
            <a:endParaRPr lang="ru-RU"/>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ru-RU"/>
              <a:t>Click to edit Master title style</a:t>
            </a:r>
            <a:endParaRPr lang="ru-RU"/>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ru-RU"/>
              <a:t>Click to edit Master text styles</a:t>
            </a:r>
            <a:endParaRPr/>
          </a:p>
          <a:p>
            <a:pPr lvl="1">
              <a:defRPr/>
            </a:pPr>
            <a:r>
              <a:rPr lang="ru-RU"/>
              <a:t>Second level</a:t>
            </a:r>
            <a:endParaRPr/>
          </a:p>
          <a:p>
            <a:pPr lvl="2">
              <a:defRPr/>
            </a:pPr>
            <a:r>
              <a:rPr lang="ru-RU"/>
              <a:t>Third level</a:t>
            </a:r>
            <a:endParaRPr/>
          </a:p>
          <a:p>
            <a:pPr lvl="3">
              <a:defRPr/>
            </a:pPr>
            <a:r>
              <a:rPr lang="ru-RU"/>
              <a:t>Fourth level</a:t>
            </a:r>
            <a:endParaRPr/>
          </a:p>
          <a:p>
            <a:pPr lvl="4">
              <a:defRPr/>
            </a:pPr>
            <a:r>
              <a:rPr lang="ru-RU"/>
              <a:t>Fifth level</a:t>
            </a:r>
            <a:endParaRPr lang="ru-RU"/>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C18F51-09EC-435C-A3BA-64A766E099C0}" type="datetimeFigureOut">
              <a:rPr lang="ru-RU"/>
              <a:t/>
            </a:fld>
            <a:endParaRPr lang="ru-RU"/>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8395586-F03A-48D1-94DF-16B239DF4FB5}" type="slidenum">
              <a:rPr lang="ru-RU"/>
              <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png"/><Relationship Id="rId14" Type="http://schemas.openxmlformats.org/officeDocument/2006/relationships/image" Target="../media/image19.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051034617" name="object 2"/>
          <p:cNvSpPr/>
          <p:nvPr/>
        </p:nvSpPr>
        <p:spPr bwMode="auto">
          <a:xfrm flipH="0" flipV="0">
            <a:off x="6612426" y="2908676"/>
            <a:ext cx="5027330" cy="1401196"/>
          </a:xfrm>
          <a:prstGeom prst="rect">
            <a:avLst/>
          </a:prstGeom>
          <a:noFill/>
          <a:ln w="0">
            <a:noFill/>
          </a:ln>
        </p:spPr>
        <p:style>
          <a:lnRef idx="0">
            <a:srgbClr val="000000"/>
          </a:lnRef>
          <a:fillRef idx="0">
            <a:srgbClr val="000000"/>
          </a:fillRef>
          <a:effectRef idx="0">
            <a:srgbClr val="000000"/>
          </a:effectRef>
          <a:fontRef idx="minor"/>
        </p:style>
        <p:txBody>
          <a:bodyPr lIns="36000" tIns="72358" rIns="36000" bIns="36000" anchor="t">
            <a:spAutoFit/>
          </a:bodyPr>
          <a:lstStyle/>
          <a:p>
            <a:pPr algn="r">
              <a:spcAft>
                <a:spcPts val="1417"/>
              </a:spcAft>
              <a:defRPr/>
            </a:pPr>
            <a:r>
              <a:rPr lang="ru-RU" sz="2900" b="1" i="0" u="none" strike="noStrike" cap="none" spc="-25">
                <a:solidFill>
                  <a:schemeClr val="tx1">
                    <a:lumMod val="90000"/>
                    <a:lumOff val="5000"/>
                  </a:schemeClr>
                </a:solidFill>
                <a:latin typeface="Arimo"/>
                <a:ea typeface="Arimo"/>
                <a:cs typeface="Arimo"/>
              </a:rPr>
              <a:t>СЕЛЬСКАЯ ИПОТЕКА</a:t>
            </a:r>
            <a:endParaRPr sz="2900" b="1" i="0" u="none" strike="noStrike" cap="none" spc="-25">
              <a:solidFill>
                <a:schemeClr val="tx1">
                  <a:lumMod val="90000"/>
                  <a:lumOff val="5000"/>
                </a:schemeClr>
              </a:solidFill>
              <a:latin typeface="Arimo"/>
              <a:ea typeface="Arimo"/>
              <a:cs typeface="Arimo"/>
            </a:endParaRPr>
          </a:p>
          <a:p>
            <a:pPr algn="r">
              <a:defRPr/>
            </a:pPr>
            <a:r>
              <a:rPr lang="ru-RU" sz="2200" b="0" i="0" u="none" strike="noStrike" cap="none" spc="-25">
                <a:solidFill>
                  <a:schemeClr val="tx1">
                    <a:lumMod val="90000"/>
                    <a:lumOff val="5000"/>
                  </a:schemeClr>
                </a:solidFill>
                <a:latin typeface="Arimo"/>
                <a:ea typeface="Arimo"/>
                <a:cs typeface="Arimo"/>
              </a:rPr>
              <a:t>Льготная ипотека для покупки недвижимости в сельской местности</a:t>
            </a:r>
            <a:endParaRPr sz="2200" b="0" i="0" u="none" strike="noStrike" cap="none" spc="-25">
              <a:solidFill>
                <a:schemeClr val="tx1">
                  <a:lumMod val="90000"/>
                  <a:lumOff val="5000"/>
                </a:schemeClr>
              </a:solidFill>
              <a:latin typeface="Arimo"/>
              <a:cs typeface="Arimo"/>
            </a:endParaRPr>
          </a:p>
        </p:txBody>
      </p:sp>
      <p:sp>
        <p:nvSpPr>
          <p:cNvPr id="2146339892" name="Текст 6"/>
          <p:cNvSpPr/>
          <p:nvPr/>
        </p:nvSpPr>
        <p:spPr bwMode="auto">
          <a:xfrm>
            <a:off x="10066079" y="6166384"/>
            <a:ext cx="1623359" cy="559679"/>
          </a:xfrm>
          <a:prstGeom prst="rect">
            <a:avLst/>
          </a:prstGeom>
          <a:noFill/>
          <a:ln w="0">
            <a:noFill/>
          </a:ln>
        </p:spPr>
        <p:style>
          <a:lnRef idx="0">
            <a:srgbClr val="000000"/>
          </a:lnRef>
          <a:fillRef idx="0">
            <a:srgbClr val="000000"/>
          </a:fillRef>
          <a:effectRef idx="0">
            <a:srgbClr val="000000"/>
          </a:effectRef>
          <a:fontRef idx="minor"/>
        </p:style>
        <p:txBody>
          <a:bodyPr lIns="90000" tIns="45000" rIns="90000" bIns="45000" anchor="t">
            <a:noAutofit/>
          </a:bodyPr>
          <a:lstStyle/>
          <a:p>
            <a:pPr algn="r" defTabSz="914400">
              <a:lnSpc>
                <a:spcPct val="150000"/>
              </a:lnSpc>
              <a:spcBef>
                <a:spcPts val="1686"/>
              </a:spcBef>
              <a:tabLst>
                <a:tab pos="0" algn="l"/>
              </a:tabLst>
              <a:defRPr/>
            </a:pPr>
            <a:r>
              <a:rPr lang="ru-RU" sz="1000" b="1" u="none" strike="noStrike">
                <a:solidFill>
                  <a:schemeClr val="tx1">
                    <a:lumMod val="90000"/>
                    <a:lumOff val="5000"/>
                  </a:schemeClr>
                </a:solidFill>
                <a:latin typeface="Arimo"/>
                <a:ea typeface="Arimo"/>
                <a:cs typeface="Arimo"/>
              </a:rPr>
              <a:t>Октябрь </a:t>
            </a:r>
            <a:r>
              <a:rPr lang="en-US" sz="1000" b="1" u="none" strike="noStrike">
                <a:solidFill>
                  <a:schemeClr val="tx1">
                    <a:lumMod val="90000"/>
                    <a:lumOff val="5000"/>
                  </a:schemeClr>
                </a:solidFill>
                <a:latin typeface="Arimo"/>
                <a:ea typeface="Arimo"/>
                <a:cs typeface="Arimo"/>
              </a:rPr>
              <a:t>202</a:t>
            </a:r>
            <a:r>
              <a:rPr lang="ru-RU" sz="1000" b="1" u="none" strike="noStrike">
                <a:solidFill>
                  <a:schemeClr val="tx1">
                    <a:lumMod val="90000"/>
                    <a:lumOff val="5000"/>
                  </a:schemeClr>
                </a:solidFill>
                <a:latin typeface="Arimo"/>
                <a:ea typeface="Arimo"/>
                <a:cs typeface="Arimo"/>
              </a:rPr>
              <a:t>5</a:t>
            </a:r>
            <a:endParaRPr sz="1000" b="0" u="none" strike="noStrike">
              <a:solidFill>
                <a:schemeClr val="tx1">
                  <a:lumMod val="90000"/>
                  <a:lumOff val="5000"/>
                </a:schemeClr>
              </a:solidFill>
              <a:latin typeface="Arimo"/>
              <a:cs typeface="Arimo"/>
            </a:endParaRPr>
          </a:p>
        </p:txBody>
      </p:sp>
      <p:sp>
        <p:nvSpPr>
          <p:cNvPr id="911179461" name="TextBox 27"/>
          <p:cNvSpPr/>
          <p:nvPr/>
        </p:nvSpPr>
        <p:spPr bwMode="auto">
          <a:xfrm>
            <a:off x="7261200" y="4740938"/>
            <a:ext cx="4428958" cy="280859"/>
          </a:xfrm>
          <a:prstGeom prst="rect">
            <a:avLst/>
          </a:prstGeom>
          <a:noFill/>
          <a:ln w="0">
            <a:noFill/>
          </a:ln>
        </p:spPr>
        <p:style>
          <a:lnRef idx="0">
            <a:srgbClr val="000000"/>
          </a:lnRef>
          <a:fillRef idx="0">
            <a:srgbClr val="000000"/>
          </a:fillRef>
          <a:effectRef idx="0">
            <a:srgbClr val="000000"/>
          </a:effectRef>
          <a:fontRef idx="minor"/>
        </p:style>
        <p:txBody>
          <a:bodyPr lIns="90000" tIns="45000" rIns="90000" bIns="45000" anchor="t">
            <a:spAutoFit/>
          </a:bodyPr>
          <a:lstStyle/>
          <a:p>
            <a:pPr algn="r" defTabSz="343079">
              <a:lnSpc>
                <a:spcPct val="100000"/>
              </a:lnSpc>
              <a:defRPr/>
            </a:pPr>
            <a:r>
              <a:rPr lang="ru-RU" sz="1250" b="0" i="0" u="none" strike="noStrike" cap="none" spc="0">
                <a:solidFill>
                  <a:schemeClr val="tx1">
                    <a:lumMod val="90000"/>
                    <a:lumOff val="5000"/>
                  </a:schemeClr>
                </a:solidFill>
                <a:latin typeface="Arimo"/>
                <a:ea typeface="Arimo"/>
                <a:cs typeface="Arimo"/>
              </a:rPr>
              <a:t>Департамент сети и розничных продаж</a:t>
            </a:r>
            <a:endParaRPr sz="1250" b="0" u="none" strike="noStrike">
              <a:solidFill>
                <a:schemeClr val="tx1">
                  <a:lumMod val="90000"/>
                  <a:lumOff val="5000"/>
                </a:schemeClr>
              </a:solidFill>
              <a:latin typeface="Arimo"/>
              <a:cs typeface="Arimo"/>
            </a:endParaRPr>
          </a:p>
        </p:txBody>
      </p:sp>
      <p:grpSp>
        <p:nvGrpSpPr>
          <p:cNvPr id="1292809067" name="Группа 6"/>
          <p:cNvGrpSpPr/>
          <p:nvPr/>
        </p:nvGrpSpPr>
        <p:grpSpPr bwMode="auto">
          <a:xfrm>
            <a:off x="1065600" y="2319840"/>
            <a:ext cx="4734720" cy="2890080"/>
            <a:chOff x="1065600" y="2319840"/>
            <a:chExt cx="4734720" cy="2890080"/>
          </a:xfrm>
        </p:grpSpPr>
        <p:sp>
          <p:nvSpPr>
            <p:cNvPr id="1684415674" name="object 13"/>
            <p:cNvSpPr/>
            <p:nvPr/>
          </p:nvSpPr>
          <p:spPr bwMode="auto">
            <a:xfrm>
              <a:off x="4138560" y="2319840"/>
              <a:ext cx="1661759" cy="2890080"/>
            </a:xfrm>
            <a:prstGeom prst="rect">
              <a:avLst/>
            </a:prstGeom>
            <a:solidFill>
              <a:srgbClr val="28874C">
                <a:alpha val="60000"/>
              </a:srgbClr>
            </a:solidFill>
            <a:ln w="12700">
              <a:noFill/>
            </a:ln>
          </p:spPr>
          <p:style>
            <a:lnRef idx="0">
              <a:srgbClr val="000000"/>
            </a:lnRef>
            <a:fillRef idx="0">
              <a:srgbClr val="000000"/>
            </a:fillRef>
            <a:effectRef idx="0">
              <a:srgbClr val="000000"/>
            </a:effectRef>
            <a:fontRef idx="minor"/>
          </p:style>
          <p:txBody>
            <a:bodyPr lIns="45720" tIns="45000" rIns="45720" bIns="45000" numCol="1" spcCol="0" anchor="t">
              <a:noAutofit/>
            </a:bodyPr>
            <a:lstStyle/>
            <a:p>
              <a:pPr defTabSz="343079">
                <a:lnSpc>
                  <a:spcPct val="100000"/>
                </a:lnSpc>
                <a:defRPr/>
              </a:pPr>
              <a:endParaRPr sz="1350" b="0" u="none" strike="noStrike">
                <a:solidFill>
                  <a:schemeClr val="dk1"/>
                </a:solidFill>
                <a:latin typeface="Arimo"/>
                <a:cs typeface="Arimo"/>
              </a:endParaRPr>
            </a:p>
          </p:txBody>
        </p:sp>
        <p:sp>
          <p:nvSpPr>
            <p:cNvPr id="261914232" name="object 14"/>
            <p:cNvSpPr/>
            <p:nvPr/>
          </p:nvSpPr>
          <p:spPr bwMode="auto">
            <a:xfrm>
              <a:off x="2351519" y="2319840"/>
              <a:ext cx="1322399" cy="2890080"/>
            </a:xfrm>
            <a:prstGeom prst="rect">
              <a:avLst/>
            </a:prstGeom>
            <a:solidFill>
              <a:srgbClr val="9ACB53">
                <a:alpha val="60000"/>
              </a:srgbClr>
            </a:solidFill>
            <a:ln w="12700">
              <a:noFill/>
            </a:ln>
          </p:spPr>
          <p:style>
            <a:lnRef idx="0">
              <a:srgbClr val="000000"/>
            </a:lnRef>
            <a:fillRef idx="0">
              <a:srgbClr val="000000"/>
            </a:fillRef>
            <a:effectRef idx="0">
              <a:srgbClr val="000000"/>
            </a:effectRef>
            <a:fontRef idx="minor"/>
          </p:style>
          <p:txBody>
            <a:bodyPr lIns="45720" tIns="45000" rIns="45720" bIns="45000" numCol="1" spcCol="0" anchor="t">
              <a:noAutofit/>
            </a:bodyPr>
            <a:lstStyle/>
            <a:p>
              <a:pPr defTabSz="343079">
                <a:lnSpc>
                  <a:spcPct val="100000"/>
                </a:lnSpc>
                <a:defRPr/>
              </a:pPr>
              <a:endParaRPr sz="1350" b="0" u="none" strike="noStrike">
                <a:solidFill>
                  <a:schemeClr val="dk1"/>
                </a:solidFill>
                <a:latin typeface="Arimo"/>
                <a:cs typeface="Arimo"/>
              </a:endParaRPr>
            </a:p>
          </p:txBody>
        </p:sp>
        <p:sp>
          <p:nvSpPr>
            <p:cNvPr id="185587894" name="object 15"/>
            <p:cNvSpPr/>
            <p:nvPr/>
          </p:nvSpPr>
          <p:spPr bwMode="auto">
            <a:xfrm>
              <a:off x="1065600" y="2319840"/>
              <a:ext cx="855838" cy="2890080"/>
            </a:xfrm>
            <a:prstGeom prst="rect">
              <a:avLst/>
            </a:prstGeom>
            <a:solidFill>
              <a:srgbClr val="FFC82B">
                <a:alpha val="60000"/>
              </a:srgbClr>
            </a:solidFill>
            <a:ln w="12700">
              <a:noFill/>
            </a:ln>
          </p:spPr>
          <p:style>
            <a:lnRef idx="0">
              <a:srgbClr val="000000"/>
            </a:lnRef>
            <a:fillRef idx="0">
              <a:srgbClr val="000000"/>
            </a:fillRef>
            <a:effectRef idx="0">
              <a:srgbClr val="000000"/>
            </a:effectRef>
            <a:fontRef idx="minor"/>
          </p:style>
          <p:txBody>
            <a:bodyPr lIns="45720" tIns="45000" rIns="45720" bIns="45000" numCol="1" spcCol="0" anchor="t">
              <a:noAutofit/>
            </a:bodyPr>
            <a:lstStyle/>
            <a:p>
              <a:pPr defTabSz="343079">
                <a:lnSpc>
                  <a:spcPct val="100000"/>
                </a:lnSpc>
                <a:defRPr/>
              </a:pPr>
              <a:endParaRPr sz="1350" b="0" u="none" strike="noStrike">
                <a:solidFill>
                  <a:schemeClr val="dk1"/>
                </a:solidFill>
                <a:latin typeface="Arimo"/>
                <a:cs typeface="Arimo"/>
              </a:endParaRPr>
            </a:p>
          </p:txBody>
        </p:sp>
      </p:grpSp>
      <p:pic>
        <p:nvPicPr>
          <p:cNvPr id="738975145" name="Рисунок 17"/>
          <p:cNvPicPr/>
          <p:nvPr/>
        </p:nvPicPr>
        <p:blipFill>
          <a:blip r:embed="rId2"/>
          <a:stretch/>
        </p:blipFill>
        <p:spPr bwMode="auto">
          <a:xfrm>
            <a:off x="9230400" y="405119"/>
            <a:ext cx="2326559" cy="712799"/>
          </a:xfrm>
          <a:prstGeom prst="rect">
            <a:avLst/>
          </a:prstGeom>
          <a:ln w="0">
            <a:noFill/>
          </a:ln>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57045745" name="Прямоугольник 17"/>
          <p:cNvSpPr/>
          <p:nvPr/>
        </p:nvSpPr>
        <p:spPr bwMode="auto">
          <a:xfrm flipH="0" flipV="0">
            <a:off x="-1480" y="976724"/>
            <a:ext cx="10166609" cy="4629150"/>
          </a:xfrm>
          <a:prstGeom prst="rect">
            <a:avLst/>
          </a:prstGeom>
          <a:solidFill>
            <a:schemeClr val="accent6">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pic>
        <p:nvPicPr>
          <p:cNvPr id="1745956346" name="Рисунок 16"/>
          <p:cNvPicPr>
            <a:picLocks noChangeAspect="1"/>
          </p:cNvPicPr>
          <p:nvPr/>
        </p:nvPicPr>
        <p:blipFill>
          <a:blip r:embed="rId2"/>
          <a:srcRect l="0" t="62879" r="0" b="21872"/>
          <a:stretch/>
        </p:blipFill>
        <p:spPr bwMode="auto">
          <a:xfrm flipH="0" flipV="0">
            <a:off x="-9693" y="5953581"/>
            <a:ext cx="12219693" cy="939987"/>
          </a:xfrm>
          <a:prstGeom prst="rect">
            <a:avLst/>
          </a:prstGeom>
        </p:spPr>
      </p:pic>
      <p:sp>
        <p:nvSpPr>
          <p:cNvPr id="1552133327" name="Прямоугольник 17"/>
          <p:cNvSpPr/>
          <p:nvPr/>
        </p:nvSpPr>
        <p:spPr bwMode="auto">
          <a:xfrm flipH="0" flipV="0">
            <a:off x="-1481" y="5953581"/>
            <a:ext cx="12219693"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
        <p:nvSpPr>
          <p:cNvPr id="1140028105" name=""/>
          <p:cNvSpPr txBox="1"/>
          <p:nvPr/>
        </p:nvSpPr>
        <p:spPr bwMode="auto">
          <a:xfrm flipH="0" flipV="0">
            <a:off x="311526" y="192794"/>
            <a:ext cx="2897560" cy="3965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2000" b="1">
                <a:latin typeface="Arimo"/>
                <a:ea typeface="Arimo"/>
                <a:cs typeface="Arimo"/>
              </a:rPr>
              <a:t>О БАНКЕ</a:t>
            </a:r>
            <a:endParaRPr sz="2000" b="1">
              <a:latin typeface="Arimo"/>
              <a:cs typeface="Arimo"/>
            </a:endParaRPr>
          </a:p>
        </p:txBody>
      </p:sp>
      <p:pic>
        <p:nvPicPr>
          <p:cNvPr id="2111844013" name="Рисунок 507"/>
          <p:cNvPicPr>
            <a:picLocks noChangeAspect="1"/>
          </p:cNvPicPr>
          <p:nvPr/>
        </p:nvPicPr>
        <p:blipFill>
          <a:blip r:embed="rId3"/>
          <a:stretch/>
        </p:blipFill>
        <p:spPr bwMode="auto">
          <a:xfrm flipH="0" flipV="0">
            <a:off x="268596" y="710344"/>
            <a:ext cx="11716093" cy="45720"/>
          </a:xfrm>
          <a:prstGeom prst="rect">
            <a:avLst/>
          </a:prstGeom>
        </p:spPr>
      </p:pic>
      <p:pic>
        <p:nvPicPr>
          <p:cNvPr id="307621705" name="Рисунок 17"/>
          <p:cNvPicPr/>
          <p:nvPr/>
        </p:nvPicPr>
        <p:blipFill>
          <a:blip r:embed="rId4"/>
          <a:stretch/>
        </p:blipFill>
        <p:spPr bwMode="auto">
          <a:xfrm flipH="0" flipV="0">
            <a:off x="10556310" y="173055"/>
            <a:ext cx="1423339" cy="436074"/>
          </a:xfrm>
          <a:prstGeom prst="rect">
            <a:avLst/>
          </a:prstGeom>
          <a:ln w="0">
            <a:noFill/>
          </a:ln>
        </p:spPr>
      </p:pic>
      <p:sp>
        <p:nvSpPr>
          <p:cNvPr id="385601497" name=""/>
          <p:cNvSpPr txBox="1"/>
          <p:nvPr/>
        </p:nvSpPr>
        <p:spPr bwMode="auto">
          <a:xfrm flipH="0" flipV="0">
            <a:off x="3107965" y="2551464"/>
            <a:ext cx="4592533" cy="243875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marR="0" indent="0" algn="just">
              <a:lnSpc>
                <a:spcPct val="110000"/>
              </a:lnSpc>
              <a:defRPr/>
            </a:pPr>
            <a:r>
              <a:rPr sz="1400" b="0" i="0" u="none">
                <a:solidFill>
                  <a:schemeClr val="tx1">
                    <a:lumMod val="85000"/>
                    <a:lumOff val="15000"/>
                  </a:schemeClr>
                </a:solidFill>
                <a:latin typeface="Arimo"/>
                <a:ea typeface="Arimo"/>
                <a:cs typeface="Arimo"/>
              </a:rPr>
              <a:t>Мы развиваем лучший банк для клиентов АПК, малого и среднего бизнеса и населения регионов страны. Выполняя государственные задачи, внедряем передовые цифровые технологии и одновременно поддерживаем доступность нашей региональной сети, чтобы предоставлять наши продукты и сервисы в режиме 24/7 во всех уголках страны. Делая комфортной жизнь людей, мы способствуем реализации позитивного сценария будущего.</a:t>
            </a:r>
            <a:endParaRPr sz="1400" i="0">
              <a:solidFill>
                <a:schemeClr val="tx1">
                  <a:lumMod val="85000"/>
                  <a:lumOff val="15000"/>
                </a:schemeClr>
              </a:solidFill>
              <a:latin typeface="Arimo"/>
              <a:cs typeface="Arimo"/>
            </a:endParaRPr>
          </a:p>
        </p:txBody>
      </p:sp>
      <p:sp>
        <p:nvSpPr>
          <p:cNvPr id="1244648774" name=""/>
          <p:cNvSpPr/>
          <p:nvPr/>
        </p:nvSpPr>
        <p:spPr bwMode="auto">
          <a:xfrm rot="0" flipH="0" flipV="0">
            <a:off x="8117249" y="1135668"/>
            <a:ext cx="3840928" cy="743599"/>
          </a:xfrm>
          <a:prstGeom prst="roundRect">
            <a:avLst>
              <a:gd name="adj" fmla="val 7638"/>
            </a:avLst>
          </a:prstGeom>
          <a:solidFill>
            <a:schemeClr val="bg1"/>
          </a:solidFill>
          <a:ln w="19049" cap="flat" cmpd="sng" algn="ctr">
            <a:solidFill>
              <a:schemeClr val="accent6">
                <a:lumMod val="74901"/>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p>
            <a:pPr marL="0" marR="0" indent="0" algn="l">
              <a:lnSpc>
                <a:spcPct val="100000"/>
              </a:lnSpc>
              <a:spcBef>
                <a:spcPts val="0"/>
              </a:spcBef>
              <a:spcAft>
                <a:spcPts val="0"/>
              </a:spcAft>
              <a:defRPr/>
            </a:pPr>
            <a:endParaRPr lang="ru-RU" sz="1800" b="0" i="0" u="none" strike="noStrike" cap="none" spc="0">
              <a:solidFill>
                <a:schemeClr val="lt1"/>
              </a:solidFill>
              <a:latin typeface="Arimo"/>
              <a:cs typeface="Arimo"/>
            </a:endParaRPr>
          </a:p>
        </p:txBody>
      </p:sp>
      <p:sp>
        <p:nvSpPr>
          <p:cNvPr id="1930414671" name=""/>
          <p:cNvSpPr/>
          <p:nvPr/>
        </p:nvSpPr>
        <p:spPr bwMode="auto">
          <a:xfrm rot="0" flipH="0" flipV="0">
            <a:off x="8117249" y="2020448"/>
            <a:ext cx="3840927" cy="743599"/>
          </a:xfrm>
          <a:prstGeom prst="roundRect">
            <a:avLst>
              <a:gd name="adj" fmla="val 7638"/>
            </a:avLst>
          </a:prstGeom>
          <a:solidFill>
            <a:schemeClr val="bg1"/>
          </a:solidFill>
          <a:ln w="19049" cap="flat" cmpd="sng" algn="ctr">
            <a:solidFill>
              <a:schemeClr val="accent6">
                <a:lumMod val="74901"/>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p>
            <a:pPr marL="0" marR="0" indent="0" algn="l">
              <a:lnSpc>
                <a:spcPct val="100000"/>
              </a:lnSpc>
              <a:spcBef>
                <a:spcPts val="0"/>
              </a:spcBef>
              <a:spcAft>
                <a:spcPts val="0"/>
              </a:spcAft>
              <a:defRPr/>
            </a:pPr>
            <a:endParaRPr lang="ru-RU" sz="1800" b="0" i="0" u="none" strike="noStrike" cap="none" spc="0">
              <a:solidFill>
                <a:schemeClr val="lt1"/>
              </a:solidFill>
              <a:latin typeface="Arimo"/>
              <a:cs typeface="Arimo"/>
            </a:endParaRPr>
          </a:p>
        </p:txBody>
      </p:sp>
      <p:sp>
        <p:nvSpPr>
          <p:cNvPr id="1085353913" name=""/>
          <p:cNvSpPr/>
          <p:nvPr/>
        </p:nvSpPr>
        <p:spPr bwMode="auto">
          <a:xfrm rot="0" flipH="0" flipV="0">
            <a:off x="8117249" y="3790009"/>
            <a:ext cx="3840927" cy="743599"/>
          </a:xfrm>
          <a:prstGeom prst="roundRect">
            <a:avLst>
              <a:gd name="adj" fmla="val 7638"/>
            </a:avLst>
          </a:prstGeom>
          <a:solidFill>
            <a:schemeClr val="bg1"/>
          </a:solidFill>
          <a:ln w="19049" cap="flat" cmpd="sng" algn="ctr">
            <a:solidFill>
              <a:schemeClr val="accent6">
                <a:lumMod val="74901"/>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p>
            <a:pPr marL="0" marR="0" indent="0" algn="l">
              <a:lnSpc>
                <a:spcPct val="100000"/>
              </a:lnSpc>
              <a:spcBef>
                <a:spcPts val="0"/>
              </a:spcBef>
              <a:spcAft>
                <a:spcPts val="0"/>
              </a:spcAft>
              <a:defRPr/>
            </a:pPr>
            <a:endParaRPr lang="ru-RU" sz="1800" b="0" i="0" u="none" strike="noStrike" cap="none" spc="0">
              <a:solidFill>
                <a:schemeClr val="lt1"/>
              </a:solidFill>
              <a:latin typeface="Arimo"/>
              <a:cs typeface="Arimo"/>
            </a:endParaRPr>
          </a:p>
        </p:txBody>
      </p:sp>
      <p:sp>
        <p:nvSpPr>
          <p:cNvPr id="273603146" name=""/>
          <p:cNvSpPr/>
          <p:nvPr/>
        </p:nvSpPr>
        <p:spPr bwMode="auto">
          <a:xfrm rot="0" flipH="0" flipV="0">
            <a:off x="8117249" y="2905228"/>
            <a:ext cx="3840927" cy="743599"/>
          </a:xfrm>
          <a:prstGeom prst="roundRect">
            <a:avLst>
              <a:gd name="adj" fmla="val 7638"/>
            </a:avLst>
          </a:prstGeom>
          <a:solidFill>
            <a:schemeClr val="bg1"/>
          </a:solidFill>
          <a:ln w="19049" cap="flat" cmpd="sng" algn="ctr">
            <a:solidFill>
              <a:schemeClr val="accent6">
                <a:lumMod val="74901"/>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p>
            <a:pPr marL="0" marR="0" indent="0" algn="l">
              <a:lnSpc>
                <a:spcPct val="100000"/>
              </a:lnSpc>
              <a:spcBef>
                <a:spcPts val="0"/>
              </a:spcBef>
              <a:spcAft>
                <a:spcPts val="0"/>
              </a:spcAft>
              <a:defRPr/>
            </a:pPr>
            <a:endParaRPr lang="ru-RU" sz="1800" b="0" i="0" u="none" strike="noStrike" cap="none" spc="0">
              <a:solidFill>
                <a:schemeClr val="lt1"/>
              </a:solidFill>
              <a:latin typeface="Arimo"/>
              <a:cs typeface="Arimo"/>
            </a:endParaRPr>
          </a:p>
        </p:txBody>
      </p:sp>
      <p:sp>
        <p:nvSpPr>
          <p:cNvPr id="1205235645" name=""/>
          <p:cNvSpPr/>
          <p:nvPr/>
        </p:nvSpPr>
        <p:spPr bwMode="auto">
          <a:xfrm rot="0" flipH="0" flipV="0">
            <a:off x="8117249" y="4674789"/>
            <a:ext cx="3840927" cy="743599"/>
          </a:xfrm>
          <a:prstGeom prst="roundRect">
            <a:avLst>
              <a:gd name="adj" fmla="val 7638"/>
            </a:avLst>
          </a:prstGeom>
          <a:solidFill>
            <a:schemeClr val="bg1"/>
          </a:solidFill>
          <a:ln w="19049" cap="flat" cmpd="sng" algn="ctr">
            <a:solidFill>
              <a:schemeClr val="accent6">
                <a:lumMod val="74901"/>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p>
            <a:pPr marL="0" marR="0" indent="0" algn="l">
              <a:lnSpc>
                <a:spcPct val="100000"/>
              </a:lnSpc>
              <a:spcBef>
                <a:spcPts val="0"/>
              </a:spcBef>
              <a:spcAft>
                <a:spcPts val="0"/>
              </a:spcAft>
              <a:defRPr/>
            </a:pPr>
            <a:endParaRPr lang="ru-RU" sz="1800" b="0" i="0" u="none" strike="noStrike" cap="none" spc="0">
              <a:solidFill>
                <a:schemeClr val="lt1"/>
              </a:solidFill>
              <a:latin typeface="Arimo"/>
              <a:cs typeface="Arimo"/>
            </a:endParaRPr>
          </a:p>
        </p:txBody>
      </p:sp>
      <p:sp>
        <p:nvSpPr>
          <p:cNvPr id="159809692" name=""/>
          <p:cNvSpPr txBox="1"/>
          <p:nvPr/>
        </p:nvSpPr>
        <p:spPr bwMode="auto">
          <a:xfrm rot="0" flipH="0" flipV="0">
            <a:off x="8212059" y="1281486"/>
            <a:ext cx="3641868"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just">
              <a:spcAft>
                <a:spcPts val="1416"/>
              </a:spcAft>
              <a:defRPr/>
            </a:pPr>
            <a:r>
              <a:rPr sz="1200">
                <a:solidFill>
                  <a:schemeClr val="tx1">
                    <a:lumMod val="85000"/>
                    <a:lumOff val="15000"/>
                  </a:schemeClr>
                </a:solidFill>
                <a:latin typeface="Arimo"/>
                <a:ea typeface="Arimo"/>
                <a:cs typeface="Arimo"/>
              </a:rPr>
              <a:t>Рыночная доля банка в Сельской ипотеке </a:t>
            </a:r>
            <a:r>
              <a:rPr sz="1200" b="1">
                <a:solidFill>
                  <a:schemeClr val="tx1">
                    <a:lumMod val="85000"/>
                    <a:lumOff val="15000"/>
                  </a:schemeClr>
                </a:solidFill>
                <a:latin typeface="Arimo"/>
                <a:ea typeface="Arimo"/>
                <a:cs typeface="Arimo"/>
              </a:rPr>
              <a:t>б</a:t>
            </a:r>
            <a:r>
              <a:rPr sz="1200" b="1">
                <a:solidFill>
                  <a:schemeClr val="tx1">
                    <a:lumMod val="85000"/>
                    <a:lumOff val="15000"/>
                  </a:schemeClr>
                </a:solidFill>
                <a:latin typeface="Arimo"/>
                <a:ea typeface="Arimo"/>
                <a:cs typeface="Arimo"/>
              </a:rPr>
              <a:t>олее 80%</a:t>
            </a:r>
            <a:endParaRPr sz="1200" b="1">
              <a:solidFill>
                <a:schemeClr val="tx1">
                  <a:lumMod val="85000"/>
                  <a:lumOff val="15000"/>
                </a:schemeClr>
              </a:solidFill>
              <a:latin typeface="Arimo"/>
              <a:cs typeface="Arimo"/>
            </a:endParaRPr>
          </a:p>
        </p:txBody>
      </p:sp>
      <p:sp>
        <p:nvSpPr>
          <p:cNvPr id="357799483" name=""/>
          <p:cNvSpPr txBox="1"/>
          <p:nvPr/>
        </p:nvSpPr>
        <p:spPr bwMode="auto">
          <a:xfrm rot="0" flipH="0" flipV="0">
            <a:off x="8212779" y="3054954"/>
            <a:ext cx="3641508"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just">
              <a:spcAft>
                <a:spcPts val="2834"/>
              </a:spcAft>
              <a:defRPr/>
            </a:pPr>
            <a:r>
              <a:rPr lang="ru-RU" sz="1200" b="1" i="0" u="none" strike="noStrike" cap="none" spc="0">
                <a:solidFill>
                  <a:schemeClr val="tx1">
                    <a:lumMod val="85000"/>
                    <a:lumOff val="15000"/>
                  </a:schemeClr>
                </a:solidFill>
                <a:latin typeface="Arimo"/>
                <a:ea typeface="Arimo"/>
                <a:cs typeface="Arimo"/>
              </a:rPr>
              <a:t>Более </a:t>
            </a:r>
            <a:r>
              <a:rPr sz="1200" b="1">
                <a:solidFill>
                  <a:schemeClr val="tx1">
                    <a:lumMod val="85000"/>
                    <a:lumOff val="15000"/>
                  </a:schemeClr>
                </a:solidFill>
                <a:latin typeface="Arimo"/>
                <a:ea typeface="Arimo"/>
                <a:cs typeface="Arimo"/>
              </a:rPr>
              <a:t>1400</a:t>
            </a:r>
            <a:r>
              <a:rPr sz="1200" b="0">
                <a:solidFill>
                  <a:schemeClr val="tx1">
                    <a:lumMod val="85000"/>
                    <a:lumOff val="15000"/>
                  </a:schemeClr>
                </a:solidFill>
                <a:latin typeface="Arimo"/>
                <a:ea typeface="Arimo"/>
                <a:cs typeface="Arimo"/>
              </a:rPr>
              <a:t> о</a:t>
            </a:r>
            <a:r>
              <a:rPr sz="1200">
                <a:solidFill>
                  <a:schemeClr val="tx1">
                    <a:lumMod val="85000"/>
                    <a:lumOff val="15000"/>
                  </a:schemeClr>
                </a:solidFill>
                <a:latin typeface="Arimo"/>
                <a:ea typeface="Arimo"/>
                <a:cs typeface="Arimo"/>
              </a:rPr>
              <a:t>фисов</a:t>
            </a:r>
            <a:r>
              <a:rPr sz="1200">
                <a:solidFill>
                  <a:schemeClr val="tx1">
                    <a:lumMod val="85000"/>
                    <a:lumOff val="15000"/>
                  </a:schemeClr>
                </a:solidFill>
                <a:latin typeface="Arimo"/>
                <a:ea typeface="Arimo"/>
                <a:cs typeface="Arimo"/>
              </a:rPr>
              <a:t> и </a:t>
            </a:r>
            <a:r>
              <a:rPr lang="ru-RU" sz="1200" b="1" i="0" u="none" strike="noStrike" cap="none" spc="0">
                <a:solidFill>
                  <a:schemeClr val="tx1">
                    <a:lumMod val="85000"/>
                    <a:lumOff val="15000"/>
                  </a:schemeClr>
                </a:solidFill>
                <a:latin typeface="Arimo"/>
                <a:ea typeface="Arimo"/>
                <a:cs typeface="Arimo"/>
              </a:rPr>
              <a:t>10 млн </a:t>
            </a:r>
            <a:r>
              <a:rPr lang="ru-RU" sz="1200" b="0" i="0" u="none" strike="noStrike" cap="none" spc="0">
                <a:solidFill>
                  <a:schemeClr val="tx1">
                    <a:lumMod val="85000"/>
                    <a:lumOff val="15000"/>
                  </a:schemeClr>
                </a:solidFill>
                <a:latin typeface="Arimo"/>
                <a:ea typeface="Arimo"/>
                <a:cs typeface="Arimo"/>
              </a:rPr>
              <a:t>розничных и корпоративных клиентов</a:t>
            </a:r>
            <a:endParaRPr sz="1200" b="1">
              <a:solidFill>
                <a:schemeClr val="tx1">
                  <a:lumMod val="85000"/>
                  <a:lumOff val="15000"/>
                </a:schemeClr>
              </a:solidFill>
              <a:latin typeface="Arimo"/>
              <a:cs typeface="Arimo"/>
            </a:endParaRPr>
          </a:p>
        </p:txBody>
      </p:sp>
      <p:sp>
        <p:nvSpPr>
          <p:cNvPr id="1813944811" name=""/>
          <p:cNvSpPr txBox="1"/>
          <p:nvPr/>
        </p:nvSpPr>
        <p:spPr bwMode="auto">
          <a:xfrm rot="0" flipH="0" flipV="0">
            <a:off x="8212779" y="3941688"/>
            <a:ext cx="3640059"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just">
              <a:spcAft>
                <a:spcPts val="0"/>
              </a:spcAft>
              <a:defRPr/>
            </a:pPr>
            <a:r>
              <a:rPr sz="1200" b="1">
                <a:solidFill>
                  <a:schemeClr val="tx1">
                    <a:lumMod val="85000"/>
                    <a:lumOff val="15000"/>
                  </a:schemeClr>
                </a:solidFill>
                <a:latin typeface="Arimo"/>
                <a:ea typeface="Arimo"/>
                <a:cs typeface="Arimo"/>
              </a:rPr>
              <a:t>Кредитные рейтинги</a:t>
            </a:r>
            <a:r>
              <a:rPr sz="1200">
                <a:solidFill>
                  <a:schemeClr val="tx1">
                    <a:lumMod val="85000"/>
                    <a:lumOff val="15000"/>
                  </a:schemeClr>
                </a:solidFill>
                <a:latin typeface="Arimo"/>
                <a:ea typeface="Arimo"/>
                <a:cs typeface="Arimo"/>
              </a:rPr>
              <a:t>: </a:t>
            </a:r>
            <a:r>
              <a:rPr sz="1200">
                <a:solidFill>
                  <a:schemeClr val="tx1">
                    <a:lumMod val="85000"/>
                    <a:lumOff val="15000"/>
                  </a:schemeClr>
                </a:solidFill>
                <a:latin typeface="Arimo"/>
                <a:ea typeface="Arimo"/>
                <a:cs typeface="Arimo"/>
              </a:rPr>
              <a:t>Lianhe Ratings</a:t>
            </a:r>
            <a:r>
              <a:rPr sz="1200">
                <a:solidFill>
                  <a:schemeClr val="tx1">
                    <a:lumMod val="85000"/>
                    <a:lumOff val="15000"/>
                  </a:schemeClr>
                </a:solidFill>
                <a:latin typeface="Arimo"/>
                <a:ea typeface="Arimo"/>
                <a:cs typeface="Arimo"/>
              </a:rPr>
              <a:t> - </a:t>
            </a:r>
            <a:r>
              <a:rPr sz="1200" b="1">
                <a:solidFill>
                  <a:schemeClr val="tx1">
                    <a:lumMod val="85000"/>
                    <a:lumOff val="15000"/>
                  </a:schemeClr>
                </a:solidFill>
                <a:latin typeface="Arimo"/>
                <a:ea typeface="Arimo"/>
                <a:cs typeface="Arimo"/>
              </a:rPr>
              <a:t>AAА</a:t>
            </a:r>
            <a:r>
              <a:rPr sz="1200" b="0">
                <a:solidFill>
                  <a:schemeClr val="tx1">
                    <a:lumMod val="85000"/>
                    <a:lumOff val="15000"/>
                  </a:schemeClr>
                </a:solidFill>
                <a:latin typeface="Arimo"/>
                <a:ea typeface="Arimo"/>
                <a:cs typeface="Arimo"/>
              </a:rPr>
              <a:t>, </a:t>
            </a:r>
            <a:r>
              <a:rPr sz="1200">
                <a:solidFill>
                  <a:schemeClr val="tx1">
                    <a:lumMod val="85000"/>
                    <a:lumOff val="15000"/>
                  </a:schemeClr>
                </a:solidFill>
                <a:latin typeface="Arimo"/>
                <a:ea typeface="Arimo"/>
                <a:cs typeface="Arimo"/>
              </a:rPr>
              <a:t>НКР</a:t>
            </a:r>
            <a:r>
              <a:rPr sz="1200">
                <a:solidFill>
                  <a:schemeClr val="tx1">
                    <a:lumMod val="85000"/>
                    <a:lumOff val="15000"/>
                  </a:schemeClr>
                </a:solidFill>
                <a:latin typeface="Arimo"/>
                <a:ea typeface="Arimo"/>
                <a:cs typeface="Arimo"/>
              </a:rPr>
              <a:t> - </a:t>
            </a:r>
            <a:r>
              <a:rPr sz="1200" b="1">
                <a:solidFill>
                  <a:schemeClr val="tx1">
                    <a:lumMod val="85000"/>
                    <a:lumOff val="15000"/>
                  </a:schemeClr>
                </a:solidFill>
                <a:latin typeface="Arimo"/>
                <a:ea typeface="Arimo"/>
                <a:cs typeface="Arimo"/>
              </a:rPr>
              <a:t>AA+.ru</a:t>
            </a:r>
            <a:r>
              <a:rPr sz="1200" b="0">
                <a:solidFill>
                  <a:schemeClr val="tx1">
                    <a:lumMod val="85000"/>
                    <a:lumOff val="15000"/>
                  </a:schemeClr>
                </a:solidFill>
                <a:latin typeface="Arimo"/>
                <a:ea typeface="Arimo"/>
                <a:cs typeface="Arimo"/>
              </a:rPr>
              <a:t> и </a:t>
            </a:r>
            <a:r>
              <a:rPr sz="1200">
                <a:solidFill>
                  <a:schemeClr val="tx1">
                    <a:lumMod val="85000"/>
                    <a:lumOff val="15000"/>
                  </a:schemeClr>
                </a:solidFill>
                <a:latin typeface="Arimo"/>
                <a:ea typeface="Arimo"/>
                <a:cs typeface="Arimo"/>
              </a:rPr>
              <a:t>АКРА </a:t>
            </a:r>
            <a:r>
              <a:rPr sz="1200">
                <a:solidFill>
                  <a:schemeClr val="tx1">
                    <a:lumMod val="85000"/>
                    <a:lumOff val="15000"/>
                  </a:schemeClr>
                </a:solidFill>
                <a:latin typeface="Arimo"/>
                <a:ea typeface="Arimo"/>
                <a:cs typeface="Arimo"/>
              </a:rPr>
              <a:t>- </a:t>
            </a:r>
            <a:r>
              <a:rPr sz="1200" b="1">
                <a:solidFill>
                  <a:schemeClr val="tx1">
                    <a:lumMod val="85000"/>
                    <a:lumOff val="15000"/>
                  </a:schemeClr>
                </a:solidFill>
                <a:latin typeface="Arimo"/>
                <a:ea typeface="Arimo"/>
                <a:cs typeface="Arimo"/>
              </a:rPr>
              <a:t>AA (RU)</a:t>
            </a:r>
            <a:endParaRPr sz="1200">
              <a:solidFill>
                <a:schemeClr val="tx1">
                  <a:lumMod val="85000"/>
                  <a:lumOff val="15000"/>
                </a:schemeClr>
              </a:solidFill>
              <a:latin typeface="Arimo"/>
              <a:ea typeface="Arimo"/>
              <a:cs typeface="Arimo"/>
            </a:endParaRPr>
          </a:p>
        </p:txBody>
      </p:sp>
      <p:sp>
        <p:nvSpPr>
          <p:cNvPr id="245038313" name=""/>
          <p:cNvSpPr txBox="1"/>
          <p:nvPr/>
        </p:nvSpPr>
        <p:spPr bwMode="auto">
          <a:xfrm rot="0" flipH="0" flipV="0">
            <a:off x="8212779" y="4817808"/>
            <a:ext cx="3640788"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just">
              <a:spcAft>
                <a:spcPts val="0"/>
              </a:spcAft>
              <a:defRPr/>
            </a:pPr>
            <a:r>
              <a:rPr sz="1200">
                <a:solidFill>
                  <a:schemeClr val="tx1">
                    <a:lumMod val="85000"/>
                    <a:lumOff val="15000"/>
                  </a:schemeClr>
                </a:solidFill>
                <a:latin typeface="Arimo"/>
                <a:ea typeface="Arimo"/>
                <a:cs typeface="Arimo"/>
              </a:rPr>
              <a:t>Цифровая экосистема сервисов АПК и сельских территорий </a:t>
            </a:r>
            <a:r>
              <a:rPr sz="1200" b="1">
                <a:solidFill>
                  <a:schemeClr val="tx1">
                    <a:lumMod val="85000"/>
                    <a:lumOff val="15000"/>
                  </a:schemeClr>
                </a:solidFill>
                <a:latin typeface="Arimo"/>
                <a:ea typeface="Arimo"/>
                <a:cs typeface="Arimo"/>
              </a:rPr>
              <a:t>СВОЕ</a:t>
            </a:r>
            <a:endParaRPr sz="1200" b="1">
              <a:solidFill>
                <a:schemeClr val="tx1">
                  <a:lumMod val="85000"/>
                  <a:lumOff val="15000"/>
                </a:schemeClr>
              </a:solidFill>
              <a:latin typeface="Arimo"/>
              <a:cs typeface="Arimo"/>
            </a:endParaRPr>
          </a:p>
        </p:txBody>
      </p:sp>
      <p:sp>
        <p:nvSpPr>
          <p:cNvPr id="2109461121" name=""/>
          <p:cNvSpPr txBox="1"/>
          <p:nvPr/>
        </p:nvSpPr>
        <p:spPr bwMode="auto">
          <a:xfrm rot="0" flipH="0" flipV="0">
            <a:off x="8212059" y="2168221"/>
            <a:ext cx="3642949"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marR="0" indent="0" algn="just">
              <a:spcAft>
                <a:spcPts val="1984"/>
              </a:spcAft>
              <a:defRPr/>
            </a:pPr>
            <a:r>
              <a:rPr lang="ru-RU" sz="1200" b="1" i="0" u="none" strike="noStrike" cap="none" spc="0">
                <a:solidFill>
                  <a:schemeClr val="tx1">
                    <a:lumMod val="85000"/>
                    <a:lumOff val="15000"/>
                  </a:schemeClr>
                </a:solidFill>
                <a:latin typeface="Arimo"/>
                <a:ea typeface="Arimo"/>
                <a:cs typeface="Arimo"/>
              </a:rPr>
              <a:t>№1 </a:t>
            </a:r>
            <a:r>
              <a:rPr lang="ru-RU" sz="1200" b="0" i="0" u="none" strike="noStrike" cap="none" spc="0">
                <a:solidFill>
                  <a:schemeClr val="tx1">
                    <a:lumMod val="85000"/>
                    <a:lumOff val="15000"/>
                  </a:schemeClr>
                </a:solidFill>
                <a:latin typeface="Arimo"/>
                <a:ea typeface="Arimo"/>
                <a:cs typeface="Arimo"/>
              </a:rPr>
              <a:t>на рынке финансирования АПК и сезонных работ</a:t>
            </a:r>
            <a:endParaRPr sz="1200" b="1" i="0" u="none" strike="noStrike" cap="none" spc="0">
              <a:solidFill>
                <a:schemeClr val="tx1">
                  <a:lumMod val="85000"/>
                  <a:lumOff val="15000"/>
                </a:schemeClr>
              </a:solidFill>
              <a:latin typeface="Arimo"/>
              <a:ea typeface="Arimo"/>
              <a:cs typeface="Arimo"/>
            </a:endParaRPr>
          </a:p>
        </p:txBody>
      </p:sp>
      <p:sp>
        <p:nvSpPr>
          <p:cNvPr id="1243056592" name=""/>
          <p:cNvSpPr txBox="1"/>
          <p:nvPr/>
        </p:nvSpPr>
        <p:spPr bwMode="auto">
          <a:xfrm flipH="0" flipV="0">
            <a:off x="367313" y="1510266"/>
            <a:ext cx="7325987" cy="1030583"/>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marR="0" indent="0" algn="just">
              <a:lnSpc>
                <a:spcPct val="110000"/>
              </a:lnSpc>
              <a:defRPr/>
            </a:pPr>
            <a:r>
              <a:rPr sz="1400" i="0">
                <a:solidFill>
                  <a:schemeClr val="tx1">
                    <a:lumMod val="85000"/>
                    <a:lumOff val="15000"/>
                  </a:schemeClr>
                </a:solidFill>
                <a:latin typeface="Arimo"/>
                <a:ea typeface="Arimo"/>
                <a:cs typeface="Arimo"/>
              </a:rPr>
              <a:t>Акционерное общество «Российский Сельскохозяйственный банк» — один из крупнейших банков России. Был основан в 2000 году в целях развития национальной кредитно-финансовой системы агропромышленного сектора и сельских территорий Российской Федерации.</a:t>
            </a:r>
            <a:endParaRPr sz="1400" i="0">
              <a:solidFill>
                <a:schemeClr val="tx1">
                  <a:lumMod val="85000"/>
                  <a:lumOff val="15000"/>
                </a:schemeClr>
              </a:solidFill>
              <a:latin typeface="Arimo"/>
              <a:cs typeface="Arimo"/>
            </a:endParaRPr>
          </a:p>
        </p:txBody>
      </p:sp>
      <p:pic>
        <p:nvPicPr>
          <p:cNvPr id="1058776508" name=""/>
          <p:cNvPicPr>
            <a:picLocks noChangeAspect="1"/>
          </p:cNvPicPr>
          <p:nvPr/>
        </p:nvPicPr>
        <p:blipFill>
          <a:blip r:embed="rId5"/>
          <a:stretch/>
        </p:blipFill>
        <p:spPr bwMode="auto">
          <a:xfrm flipH="0" flipV="0">
            <a:off x="495597" y="2866761"/>
            <a:ext cx="2529415" cy="21128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11241" name=""/>
          <p:cNvSpPr/>
          <p:nvPr/>
        </p:nvSpPr>
        <p:spPr bwMode="auto">
          <a:xfrm flipH="0" flipV="0">
            <a:off x="289911" y="1673016"/>
            <a:ext cx="11711055" cy="807108"/>
          </a:xfrm>
          <a:prstGeom prst="roundRect">
            <a:avLst>
              <a:gd name="adj" fmla="val 0"/>
            </a:avLst>
          </a:prstGeom>
          <a:solidFill>
            <a:srgbClr val="F4F9F0"/>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2017765679" name=""/>
          <p:cNvSpPr txBox="1"/>
          <p:nvPr/>
        </p:nvSpPr>
        <p:spPr bwMode="auto">
          <a:xfrm flipH="0" flipV="0">
            <a:off x="311526" y="192795"/>
            <a:ext cx="2897961" cy="396599"/>
          </a:xfrm>
          <a:prstGeom prst="rect">
            <a:avLst/>
          </a:prstGeom>
          <a:noFill/>
        </p:spPr>
        <p:txBody>
          <a:bodyPr vertOverflow="overflow" horzOverflow="overflow" vert="horz" wrap="none" lIns="91440" tIns="45720" rIns="91440" bIns="45720" numCol="1" spcCol="0" rtlCol="0" fromWordArt="0" anchor="t" anchorCtr="0" forceAA="0" upright="0" compatLnSpc="0">
            <a:spAutoFit/>
          </a:bodyPr>
          <a:p>
            <a:pPr>
              <a:defRPr/>
            </a:pPr>
            <a:r>
              <a:rPr sz="2000" b="1">
                <a:latin typeface="Arimo"/>
                <a:ea typeface="Arimo"/>
                <a:cs typeface="Arimo"/>
              </a:rPr>
              <a:t>СЕЛЬСКАЯ ИПОТЕКА</a:t>
            </a:r>
            <a:endParaRPr sz="2000" b="1">
              <a:latin typeface="Arimo"/>
              <a:cs typeface="Arimo"/>
            </a:endParaRPr>
          </a:p>
        </p:txBody>
      </p:sp>
      <p:pic>
        <p:nvPicPr>
          <p:cNvPr id="1524267586" name="Рисунок 507"/>
          <p:cNvPicPr>
            <a:picLocks noChangeAspect="1"/>
          </p:cNvPicPr>
          <p:nvPr/>
        </p:nvPicPr>
        <p:blipFill>
          <a:blip r:embed="rId2"/>
          <a:stretch/>
        </p:blipFill>
        <p:spPr bwMode="auto">
          <a:xfrm flipH="0" flipV="0">
            <a:off x="268596" y="710346"/>
            <a:ext cx="11716095" cy="45720"/>
          </a:xfrm>
          <a:prstGeom prst="rect">
            <a:avLst/>
          </a:prstGeom>
        </p:spPr>
      </p:pic>
      <p:sp>
        <p:nvSpPr>
          <p:cNvPr id="240432391" name=""/>
          <p:cNvSpPr/>
          <p:nvPr/>
        </p:nvSpPr>
        <p:spPr bwMode="auto">
          <a:xfrm flipH="0" flipV="0">
            <a:off x="268596" y="869745"/>
            <a:ext cx="11648380" cy="686160"/>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just">
              <a:lnSpc>
                <a:spcPct val="100000"/>
              </a:lnSpc>
              <a:defRPr/>
            </a:pPr>
            <a:r>
              <a:rPr sz="1300" b="0" i="0" u="none">
                <a:solidFill>
                  <a:schemeClr val="tx1">
                    <a:lumMod val="85000"/>
                    <a:lumOff val="15000"/>
                  </a:schemeClr>
                </a:solidFill>
                <a:latin typeface="Arimo"/>
                <a:ea typeface="Arimo"/>
                <a:cs typeface="Arimo"/>
              </a:rPr>
              <a:t>Льготная программа кредитования для граждан Российской Федерации, которые хотят приобрести или построить дом, купить квартиру в сельской местности или городе, входящем в программу развития. Ипотека </a:t>
            </a:r>
            <a:r>
              <a:rPr sz="1300" b="0" i="0" u="none">
                <a:solidFill>
                  <a:schemeClr val="tx1">
                    <a:lumMod val="85000"/>
                    <a:lumOff val="15000"/>
                  </a:schemeClr>
                </a:solidFill>
                <a:latin typeface="Arimo"/>
                <a:ea typeface="Arimo"/>
                <a:cs typeface="Arimo"/>
              </a:rPr>
              <a:t>в сельской местности выдается в рамках государственной программы «Комплексное развитие сельских территорий».</a:t>
            </a:r>
            <a:endParaRPr sz="1300">
              <a:solidFill>
                <a:schemeClr val="tx1">
                  <a:lumMod val="85000"/>
                  <a:lumOff val="15000"/>
                </a:schemeClr>
              </a:solidFill>
              <a:latin typeface="Arimo"/>
              <a:cs typeface="Arimo"/>
            </a:endParaRPr>
          </a:p>
        </p:txBody>
      </p:sp>
      <p:pic>
        <p:nvPicPr>
          <p:cNvPr id="1834539692" name=""/>
          <p:cNvPicPr>
            <a:picLocks noChangeAspect="1"/>
          </p:cNvPicPr>
          <p:nvPr/>
        </p:nvPicPr>
        <p:blipFill>
          <a:blip r:embed="rId3"/>
          <a:stretch/>
        </p:blipFill>
        <p:spPr bwMode="auto">
          <a:xfrm flipH="0" flipV="0">
            <a:off x="577618" y="1719614"/>
            <a:ext cx="11123200" cy="727978"/>
          </a:xfrm>
          <a:prstGeom prst="rect">
            <a:avLst/>
          </a:prstGeom>
        </p:spPr>
      </p:pic>
      <p:sp>
        <p:nvSpPr>
          <p:cNvPr id="2140528177" name=""/>
          <p:cNvSpPr/>
          <p:nvPr/>
        </p:nvSpPr>
        <p:spPr bwMode="auto">
          <a:xfrm flipH="0" flipV="0">
            <a:off x="1082178" y="4935181"/>
            <a:ext cx="4531314" cy="686160"/>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just">
              <a:defRPr/>
            </a:pPr>
            <a:r>
              <a:rPr sz="1300" b="1" i="0" u="none">
                <a:solidFill>
                  <a:schemeClr val="tx1">
                    <a:lumMod val="85000"/>
                    <a:lumOff val="15000"/>
                  </a:schemeClr>
                </a:solidFill>
                <a:latin typeface="Arimo"/>
                <a:ea typeface="Arimo"/>
                <a:cs typeface="Arimo"/>
              </a:rPr>
              <a:t>ОНЛАЙН-ЗАЯВКА</a:t>
            </a:r>
            <a:endParaRPr sz="1300">
              <a:solidFill>
                <a:schemeClr val="tx1">
                  <a:lumMod val="85000"/>
                  <a:lumOff val="15000"/>
                </a:schemeClr>
              </a:solidFill>
              <a:latin typeface="Arimo"/>
              <a:cs typeface="Arimo"/>
            </a:endParaRPr>
          </a:p>
          <a:p>
            <a:pPr algn="just">
              <a:defRPr/>
            </a:pPr>
            <a:r>
              <a:rPr sz="1300" b="0" i="0" u="none">
                <a:solidFill>
                  <a:schemeClr val="tx1">
                    <a:lumMod val="85000"/>
                    <a:lumOff val="15000"/>
                  </a:schemeClr>
                </a:solidFill>
                <a:latin typeface="Arimo"/>
                <a:ea typeface="Arimo"/>
                <a:cs typeface="Arimo"/>
              </a:rPr>
              <a:t>Возможность оформления заявки на сельскую ипотеку на нашем сайте за 5 минут</a:t>
            </a:r>
            <a:endParaRPr sz="1300" b="0" i="0" u="none">
              <a:solidFill>
                <a:schemeClr val="tx1">
                  <a:lumMod val="85000"/>
                  <a:lumOff val="15000"/>
                </a:schemeClr>
              </a:solidFill>
              <a:latin typeface="Arimo"/>
              <a:cs typeface="Arimo"/>
            </a:endParaRPr>
          </a:p>
        </p:txBody>
      </p:sp>
      <p:sp>
        <p:nvSpPr>
          <p:cNvPr id="712142629" name=""/>
          <p:cNvSpPr/>
          <p:nvPr/>
        </p:nvSpPr>
        <p:spPr bwMode="auto">
          <a:xfrm flipH="0" flipV="0">
            <a:off x="6631182" y="4935181"/>
            <a:ext cx="5251823" cy="686160"/>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just">
              <a:defRPr/>
            </a:pPr>
            <a:r>
              <a:rPr sz="1300" b="1" i="0" u="none">
                <a:solidFill>
                  <a:schemeClr val="tx1">
                    <a:lumMod val="85000"/>
                    <a:lumOff val="15000"/>
                  </a:schemeClr>
                </a:solidFill>
                <a:latin typeface="Arimo"/>
                <a:ea typeface="Arimo"/>
                <a:cs typeface="Arimo"/>
              </a:rPr>
              <a:t>ШИРОКИЙ ВЫБОР ПОДРЯДЧИКОВ</a:t>
            </a:r>
            <a:endParaRPr sz="1300">
              <a:solidFill>
                <a:schemeClr val="tx1">
                  <a:lumMod val="85000"/>
                  <a:lumOff val="15000"/>
                </a:schemeClr>
              </a:solidFill>
              <a:latin typeface="Arimo"/>
              <a:cs typeface="Arimo"/>
            </a:endParaRPr>
          </a:p>
          <a:p>
            <a:pPr algn="just">
              <a:defRPr/>
            </a:pPr>
            <a:r>
              <a:rPr sz="1300" b="0" i="0" u="none">
                <a:solidFill>
                  <a:schemeClr val="tx1">
                    <a:lumMod val="85000"/>
                    <a:lumOff val="15000"/>
                  </a:schemeClr>
                </a:solidFill>
                <a:latin typeface="Arimo"/>
                <a:ea typeface="Arimo"/>
                <a:cs typeface="Arimo"/>
              </a:rPr>
              <a:t>Большой выбор рекомендованных подрядчиков с примерами реализованных проектов</a:t>
            </a:r>
            <a:endParaRPr sz="1300">
              <a:solidFill>
                <a:schemeClr val="tx1">
                  <a:lumMod val="85000"/>
                  <a:lumOff val="15000"/>
                </a:schemeClr>
              </a:solidFill>
              <a:latin typeface="Arimo"/>
              <a:cs typeface="Arimo"/>
            </a:endParaRPr>
          </a:p>
        </p:txBody>
      </p:sp>
      <p:sp>
        <p:nvSpPr>
          <p:cNvPr id="1386811918" name=""/>
          <p:cNvSpPr/>
          <p:nvPr/>
        </p:nvSpPr>
        <p:spPr bwMode="auto">
          <a:xfrm flipH="0" flipV="0">
            <a:off x="1082178" y="2552637"/>
            <a:ext cx="4597686" cy="187487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just">
              <a:defRPr/>
            </a:pPr>
            <a:r>
              <a:rPr lang="ru-RU" sz="1300" b="1" i="0" u="none" strike="noStrike" cap="none" spc="0">
                <a:solidFill>
                  <a:schemeClr val="tx1">
                    <a:lumMod val="85000"/>
                    <a:lumOff val="15000"/>
                  </a:schemeClr>
                </a:solidFill>
                <a:latin typeface="Arimo"/>
                <a:ea typeface="Arimo"/>
                <a:cs typeface="Arimo"/>
              </a:rPr>
              <a:t>ЦЕЛЬ КРЕДИТА</a:t>
            </a:r>
            <a:endParaRPr sz="1300" b="0" i="0" u="none">
              <a:solidFill>
                <a:schemeClr val="tx1">
                  <a:lumMod val="85000"/>
                  <a:lumOff val="15000"/>
                </a:schemeClr>
              </a:solidFill>
              <a:latin typeface="Arimo"/>
              <a:cs typeface="Arimo"/>
            </a:endParaRPr>
          </a:p>
          <a:p>
            <a:pPr marL="90000" marR="0" indent="-90000" algn="just">
              <a:buFont typeface="Arial"/>
              <a:buChar char="–"/>
              <a:defRPr/>
            </a:pPr>
            <a:r>
              <a:rPr sz="1300" b="0" i="0" u="none">
                <a:solidFill>
                  <a:schemeClr val="tx1">
                    <a:lumMod val="85000"/>
                    <a:lumOff val="15000"/>
                  </a:schemeClr>
                </a:solidFill>
                <a:latin typeface="Arimo"/>
                <a:ea typeface="Arimo"/>
                <a:cs typeface="Arimo"/>
              </a:rPr>
              <a:t> приобретение жилого дома</a:t>
            </a:r>
            <a:endParaRPr sz="1300">
              <a:solidFill>
                <a:schemeClr val="tx1">
                  <a:lumMod val="85000"/>
                  <a:lumOff val="15000"/>
                </a:schemeClr>
              </a:solidFill>
              <a:latin typeface="Arimo"/>
              <a:cs typeface="Arimo"/>
            </a:endParaRPr>
          </a:p>
          <a:p>
            <a:pPr marL="90000" marR="0" indent="-90000" algn="just">
              <a:buFont typeface="Arial"/>
              <a:buChar char="–"/>
              <a:defRPr/>
            </a:pPr>
            <a:r>
              <a:rPr sz="1300" b="0" i="0" u="none">
                <a:solidFill>
                  <a:schemeClr val="tx1">
                    <a:lumMod val="85000"/>
                    <a:lumOff val="15000"/>
                  </a:schemeClr>
                </a:solidFill>
                <a:latin typeface="Arimo"/>
                <a:ea typeface="Arimo"/>
                <a:cs typeface="Arimo"/>
              </a:rPr>
              <a:t> покупка земельного участка и строительство на н</a:t>
            </a:r>
            <a:r>
              <a:rPr sz="1300" b="0" i="0" u="none">
                <a:solidFill>
                  <a:schemeClr val="tx1">
                    <a:lumMod val="85000"/>
                    <a:lumOff val="15000"/>
                  </a:schemeClr>
                </a:solidFill>
                <a:latin typeface="Arimo"/>
                <a:ea typeface="Arimo"/>
                <a:cs typeface="Arimo"/>
              </a:rPr>
              <a:t>е</a:t>
            </a:r>
            <a:r>
              <a:rPr sz="1300" b="0" i="0" u="none">
                <a:solidFill>
                  <a:schemeClr val="tx1">
                    <a:lumMod val="85000"/>
                    <a:lumOff val="15000"/>
                  </a:schemeClr>
                </a:solidFill>
                <a:latin typeface="Arimo"/>
                <a:ea typeface="Arimo"/>
                <a:cs typeface="Arimo"/>
              </a:rPr>
              <a:t>м жилого дома</a:t>
            </a:r>
            <a:endParaRPr sz="1300">
              <a:solidFill>
                <a:schemeClr val="tx1">
                  <a:lumMod val="85000"/>
                  <a:lumOff val="15000"/>
                </a:schemeClr>
              </a:solidFill>
              <a:latin typeface="Arimo"/>
              <a:cs typeface="Arimo"/>
            </a:endParaRPr>
          </a:p>
          <a:p>
            <a:pPr marL="90000" marR="0" indent="-90000" algn="just">
              <a:buFont typeface="Arial"/>
              <a:buChar char="–"/>
              <a:defRPr/>
            </a:pPr>
            <a:r>
              <a:rPr sz="1300" b="0" i="0" u="none">
                <a:solidFill>
                  <a:schemeClr val="tx1">
                    <a:lumMod val="85000"/>
                    <a:lumOff val="15000"/>
                  </a:schemeClr>
                </a:solidFill>
                <a:latin typeface="Arimo"/>
                <a:ea typeface="Arimo"/>
                <a:cs typeface="Arimo"/>
              </a:rPr>
              <a:t> строительство жилого дома на имеющемся земельном участке</a:t>
            </a:r>
            <a:endParaRPr sz="1300">
              <a:solidFill>
                <a:schemeClr val="tx1">
                  <a:lumMod val="85000"/>
                  <a:lumOff val="15000"/>
                </a:schemeClr>
              </a:solidFill>
              <a:latin typeface="Arimo"/>
              <a:cs typeface="Arimo"/>
            </a:endParaRPr>
          </a:p>
          <a:p>
            <a:pPr marL="90000" marR="0" indent="-90000" algn="just">
              <a:lnSpc>
                <a:spcPct val="100000"/>
              </a:lnSpc>
              <a:spcBef>
                <a:spcPts val="0"/>
              </a:spcBef>
              <a:spcAft>
                <a:spcPts val="0"/>
              </a:spcAft>
              <a:buFont typeface="Arial"/>
              <a:buChar char="–"/>
              <a:defRPr/>
            </a:pPr>
            <a:r>
              <a:rPr sz="1300" b="0" i="0" u="none">
                <a:solidFill>
                  <a:schemeClr val="tx1">
                    <a:lumMod val="85000"/>
                    <a:lumOff val="15000"/>
                  </a:schemeClr>
                </a:solidFill>
                <a:latin typeface="Arimo"/>
                <a:ea typeface="Arimo"/>
                <a:cs typeface="Arimo"/>
              </a:rPr>
              <a:t> приобретение квартиры в новостройке или на этапе строительства в доме до 5 этажей, находящемся в опорном населенном пункте</a:t>
            </a:r>
            <a:endParaRPr sz="1300" b="1" i="0" u="none" strike="noStrike" cap="none" spc="0">
              <a:solidFill>
                <a:schemeClr val="tx1">
                  <a:lumMod val="85000"/>
                  <a:lumOff val="15000"/>
                </a:schemeClr>
              </a:solidFill>
              <a:latin typeface="Arimo"/>
              <a:cs typeface="Arimo"/>
            </a:endParaRPr>
          </a:p>
        </p:txBody>
      </p:sp>
      <p:sp>
        <p:nvSpPr>
          <p:cNvPr id="477067465" name=""/>
          <p:cNvSpPr/>
          <p:nvPr/>
        </p:nvSpPr>
        <p:spPr bwMode="auto">
          <a:xfrm flipH="0" flipV="0">
            <a:off x="6631182" y="2546675"/>
            <a:ext cx="5273067" cy="227111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just">
              <a:lnSpc>
                <a:spcPct val="100000"/>
              </a:lnSpc>
              <a:spcBef>
                <a:spcPts val="0"/>
              </a:spcBef>
              <a:spcAft>
                <a:spcPts val="0"/>
              </a:spcAft>
              <a:defRPr/>
            </a:pPr>
            <a:r>
              <a:rPr lang="ru-RU" sz="1300" b="1" i="0" u="none" strike="noStrike" cap="none" spc="0">
                <a:solidFill>
                  <a:schemeClr val="tx1">
                    <a:lumMod val="85000"/>
                    <a:lumOff val="15000"/>
                  </a:schemeClr>
                </a:solidFill>
                <a:latin typeface="Arimo"/>
                <a:ea typeface="Arimo"/>
                <a:cs typeface="Arimo"/>
              </a:rPr>
              <a:t>КРЕДИТ ДОСТУПЕН СЛЕДУЮЩИМ КАТЕГОРИЯМ ГРАЖДАН</a:t>
            </a:r>
            <a:endParaRPr sz="1300" b="1" i="0" u="none" strike="noStrike" cap="none" spc="0">
              <a:solidFill>
                <a:schemeClr val="tx1">
                  <a:lumMod val="85000"/>
                  <a:lumOff val="15000"/>
                </a:schemeClr>
              </a:solidFill>
              <a:latin typeface="Arimo"/>
              <a:cs typeface="Arimo"/>
            </a:endParaRPr>
          </a:p>
          <a:p>
            <a:pPr marL="90000" marR="0" indent="-90000" algn="just">
              <a:lnSpc>
                <a:spcPct val="100000"/>
              </a:lnSpc>
              <a:spcBef>
                <a:spcPts val="0"/>
              </a:spcBef>
              <a:spcAft>
                <a:spcPts val="0"/>
              </a:spcAft>
              <a:buFont typeface="Arial"/>
              <a:buChar char="–"/>
              <a:defRPr/>
            </a:pPr>
            <a:r>
              <a:rPr lang="ru-RU" sz="1300" b="0" i="0" u="none" strike="noStrike" cap="none" spc="0">
                <a:solidFill>
                  <a:schemeClr val="tx1">
                    <a:lumMod val="85000"/>
                    <a:lumOff val="15000"/>
                  </a:schemeClr>
                </a:solidFill>
                <a:latin typeface="Arimo"/>
                <a:ea typeface="Arimo"/>
                <a:cs typeface="Arimo"/>
              </a:rPr>
              <a:t> сотрудникам агропромышленного комплекса</a:t>
            </a:r>
            <a:endParaRPr sz="1300" b="0" i="0" u="none" strike="noStrike" cap="none" spc="0">
              <a:solidFill>
                <a:schemeClr val="tx1">
                  <a:lumMod val="85000"/>
                  <a:lumOff val="15000"/>
                </a:schemeClr>
              </a:solidFill>
              <a:latin typeface="Arimo"/>
              <a:cs typeface="Arimo"/>
            </a:endParaRPr>
          </a:p>
          <a:p>
            <a:pPr marL="90000" marR="0" indent="-90000" algn="just">
              <a:lnSpc>
                <a:spcPct val="100000"/>
              </a:lnSpc>
              <a:spcBef>
                <a:spcPts val="0"/>
              </a:spcBef>
              <a:spcAft>
                <a:spcPts val="0"/>
              </a:spcAft>
              <a:buFont typeface="Arial"/>
              <a:buChar char="–"/>
              <a:defRPr/>
            </a:pPr>
            <a:r>
              <a:rPr lang="ru-RU" sz="1300" b="0" i="0" u="none" strike="noStrike" cap="none" spc="0">
                <a:solidFill>
                  <a:schemeClr val="tx1">
                    <a:lumMod val="85000"/>
                    <a:lumOff val="15000"/>
                  </a:schemeClr>
                </a:solidFill>
                <a:latin typeface="Arimo"/>
                <a:ea typeface="Arimo"/>
                <a:cs typeface="Arimo"/>
              </a:rPr>
              <a:t> работникам организаций подведомственных Министерству сельского хозяйства РФ, Федеральному агентству по рыболовству, Федеральной службе по ветеринарному и фитосанитарному надзору</a:t>
            </a:r>
            <a:endParaRPr sz="1300" b="0" i="0" u="none" strike="noStrike" cap="none" spc="0">
              <a:solidFill>
                <a:schemeClr val="tx1">
                  <a:lumMod val="85000"/>
                  <a:lumOff val="15000"/>
                </a:schemeClr>
              </a:solidFill>
              <a:latin typeface="Arimo"/>
              <a:cs typeface="Arimo"/>
            </a:endParaRPr>
          </a:p>
          <a:p>
            <a:pPr marL="90000" marR="0" indent="-90000" algn="just">
              <a:lnSpc>
                <a:spcPct val="100000"/>
              </a:lnSpc>
              <a:spcBef>
                <a:spcPts val="0"/>
              </a:spcBef>
              <a:spcAft>
                <a:spcPts val="0"/>
              </a:spcAft>
              <a:buFont typeface="Arial"/>
              <a:buChar char="–"/>
              <a:defRPr/>
            </a:pPr>
            <a:r>
              <a:rPr lang="ru-RU" sz="1300" b="0" i="0" u="none" strike="noStrike" cap="none" spc="0">
                <a:solidFill>
                  <a:schemeClr val="tx1">
                    <a:lumMod val="85000"/>
                    <a:lumOff val="15000"/>
                  </a:schemeClr>
                </a:solidFill>
                <a:latin typeface="Arimo"/>
                <a:ea typeface="Arimo"/>
                <a:cs typeface="Arimo"/>
              </a:rPr>
              <a:t> </a:t>
            </a:r>
            <a:r>
              <a:rPr lang="ru-RU" sz="1300" b="0" i="0" u="none" strike="noStrike" cap="none" spc="0">
                <a:solidFill>
                  <a:schemeClr val="tx1">
                    <a:lumMod val="85000"/>
                    <a:lumOff val="15000"/>
                  </a:schemeClr>
                </a:solidFill>
                <a:latin typeface="Arimo"/>
                <a:ea typeface="Arimo"/>
                <a:cs typeface="Arimo"/>
              </a:rPr>
              <a:t>работникам социальной сферы и сферы образования, а также органов местного самоуправления, осуществляющих деятельность на сельских территориях и агломерациях</a:t>
            </a:r>
            <a:endParaRPr sz="1300" b="0" i="0" u="none" strike="noStrike" cap="none" spc="0">
              <a:solidFill>
                <a:schemeClr val="tx1">
                  <a:lumMod val="85000"/>
                  <a:lumOff val="15000"/>
                </a:schemeClr>
              </a:solidFill>
              <a:latin typeface="Arimo"/>
              <a:cs typeface="Arimo"/>
            </a:endParaRPr>
          </a:p>
          <a:p>
            <a:pPr marL="90000" marR="0" indent="-90000" algn="just">
              <a:lnSpc>
                <a:spcPct val="100000"/>
              </a:lnSpc>
              <a:spcBef>
                <a:spcPts val="0"/>
              </a:spcBef>
              <a:spcAft>
                <a:spcPts val="0"/>
              </a:spcAft>
              <a:buFont typeface="Arial"/>
              <a:buChar char="–"/>
              <a:defRPr/>
            </a:pPr>
            <a:r>
              <a:rPr lang="ru-RU" sz="1300" b="0" i="0" u="none" strike="noStrike" cap="none" spc="0">
                <a:solidFill>
                  <a:schemeClr val="tx1">
                    <a:lumMod val="85000"/>
                    <a:lumOff val="15000"/>
                  </a:schemeClr>
                </a:solidFill>
                <a:latin typeface="Arimo"/>
                <a:ea typeface="Arimo"/>
                <a:cs typeface="Arimo"/>
              </a:rPr>
              <a:t> участникам специальной военной операции, их супругам или </a:t>
            </a:r>
            <a:r>
              <a:rPr lang="ru-RU" sz="1300" b="0" i="0" u="none" strike="noStrike" cap="none" spc="0">
                <a:solidFill>
                  <a:schemeClr val="tx1">
                    <a:lumMod val="85000"/>
                    <a:lumOff val="15000"/>
                  </a:schemeClr>
                </a:solidFill>
                <a:latin typeface="Arimo"/>
                <a:ea typeface="Arimo"/>
                <a:cs typeface="Arimo"/>
              </a:rPr>
              <a:t>вдовам/вдовцам</a:t>
            </a:r>
            <a:endParaRPr sz="1300" b="0" i="0" u="none" strike="noStrike" cap="none" spc="0">
              <a:solidFill>
                <a:schemeClr val="tx1">
                  <a:lumMod val="85000"/>
                  <a:lumOff val="15000"/>
                </a:schemeClr>
              </a:solidFill>
              <a:latin typeface="Arimo"/>
              <a:cs typeface="Arimo"/>
            </a:endParaRPr>
          </a:p>
        </p:txBody>
      </p:sp>
      <p:sp>
        <p:nvSpPr>
          <p:cNvPr id="1773574464" name=""/>
          <p:cNvSpPr/>
          <p:nvPr/>
        </p:nvSpPr>
        <p:spPr bwMode="auto">
          <a:xfrm flipH="0" flipV="0">
            <a:off x="623618" y="1785780"/>
            <a:ext cx="585137" cy="596424"/>
          </a:xfrm>
          <a:prstGeom prst="roundRect">
            <a:avLst>
              <a:gd name="adj" fmla="val 16667"/>
            </a:avLst>
          </a:prstGeom>
          <a:noFill/>
          <a:ln w="12700" cap="flat" cmpd="sng" algn="ctr">
            <a:solidFill>
              <a:schemeClr val="bg1">
                <a:lumMod val="8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860016612" name=""/>
          <p:cNvSpPr/>
          <p:nvPr/>
        </p:nvSpPr>
        <p:spPr bwMode="auto">
          <a:xfrm flipH="0" flipV="0">
            <a:off x="3515136" y="1785780"/>
            <a:ext cx="585137" cy="596424"/>
          </a:xfrm>
          <a:prstGeom prst="roundRect">
            <a:avLst>
              <a:gd name="adj" fmla="val 16667"/>
            </a:avLst>
          </a:prstGeom>
          <a:noFill/>
          <a:ln w="12700" cap="flat" cmpd="sng" algn="ctr">
            <a:solidFill>
              <a:schemeClr val="bg1">
                <a:lumMod val="8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929067183" name=""/>
          <p:cNvSpPr/>
          <p:nvPr/>
        </p:nvSpPr>
        <p:spPr bwMode="auto">
          <a:xfrm flipH="0" flipV="0">
            <a:off x="5897688" y="1785780"/>
            <a:ext cx="585137" cy="596424"/>
          </a:xfrm>
          <a:prstGeom prst="roundRect">
            <a:avLst>
              <a:gd name="adj" fmla="val 16667"/>
            </a:avLst>
          </a:prstGeom>
          <a:noFill/>
          <a:ln w="12700" cap="flat" cmpd="sng" algn="ctr">
            <a:solidFill>
              <a:schemeClr val="bg1">
                <a:lumMod val="8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9014261" name=""/>
          <p:cNvSpPr/>
          <p:nvPr/>
        </p:nvSpPr>
        <p:spPr bwMode="auto">
          <a:xfrm flipH="0" flipV="0">
            <a:off x="7884331" y="1785780"/>
            <a:ext cx="585137" cy="596424"/>
          </a:xfrm>
          <a:prstGeom prst="roundRect">
            <a:avLst>
              <a:gd name="adj" fmla="val 16667"/>
            </a:avLst>
          </a:prstGeom>
          <a:noFill/>
          <a:ln w="12700" cap="flat" cmpd="sng" algn="ctr">
            <a:solidFill>
              <a:schemeClr val="bg1">
                <a:lumMod val="8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485979831" name=""/>
          <p:cNvSpPr/>
          <p:nvPr/>
        </p:nvSpPr>
        <p:spPr bwMode="auto">
          <a:xfrm flipH="0" flipV="0">
            <a:off x="9971173" y="1785780"/>
            <a:ext cx="585137" cy="596424"/>
          </a:xfrm>
          <a:prstGeom prst="roundRect">
            <a:avLst>
              <a:gd name="adj" fmla="val 16667"/>
            </a:avLst>
          </a:prstGeom>
          <a:noFill/>
          <a:ln w="12700" cap="flat" cmpd="sng" algn="ctr">
            <a:solidFill>
              <a:schemeClr val="bg1">
                <a:lumMod val="8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601459654" name="Рисунок 16"/>
          <p:cNvPicPr>
            <a:picLocks noChangeAspect="1"/>
          </p:cNvPicPr>
          <p:nvPr/>
        </p:nvPicPr>
        <p:blipFill>
          <a:blip r:embed="rId4"/>
          <a:srcRect l="0" t="62879" r="0" b="21872"/>
          <a:stretch/>
        </p:blipFill>
        <p:spPr bwMode="auto">
          <a:xfrm flipH="0" flipV="0">
            <a:off x="-9695" y="5953583"/>
            <a:ext cx="12219695" cy="939989"/>
          </a:xfrm>
          <a:prstGeom prst="rect">
            <a:avLst/>
          </a:prstGeom>
        </p:spPr>
      </p:pic>
      <p:sp>
        <p:nvSpPr>
          <p:cNvPr id="1367728962" name=""/>
          <p:cNvSpPr/>
          <p:nvPr/>
        </p:nvSpPr>
        <p:spPr bwMode="auto">
          <a:xfrm flipH="0" flipV="0">
            <a:off x="1146747" y="5692236"/>
            <a:ext cx="10631495" cy="228960"/>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defRPr/>
            </a:pPr>
            <a:r>
              <a:rPr sz="900" b="0" i="0" u="none">
                <a:solidFill>
                  <a:schemeClr val="tx1">
                    <a:lumMod val="85000"/>
                    <a:lumOff val="15000"/>
                  </a:schemeClr>
                </a:solidFill>
                <a:latin typeface="Arial"/>
                <a:ea typeface="Arial"/>
                <a:cs typeface="Arial"/>
              </a:rPr>
              <a:t>*  Для сельских территорий (сельские агломерации) муниципальных образований, расположенных полностью или частично на приграничной территории Российской Федерации.</a:t>
            </a:r>
            <a:r>
              <a:rPr sz="900" b="0" i="0" u="none">
                <a:solidFill>
                  <a:schemeClr val="tx1">
                    <a:lumMod val="85000"/>
                    <a:lumOff val="15000"/>
                  </a:schemeClr>
                </a:solidFill>
                <a:latin typeface="Arial"/>
                <a:ea typeface="Arial"/>
                <a:cs typeface="Arial"/>
              </a:rPr>
              <a:t> </a:t>
            </a:r>
            <a:endParaRPr sz="900">
              <a:solidFill>
                <a:schemeClr val="tx1">
                  <a:lumMod val="85000"/>
                  <a:lumOff val="15000"/>
                </a:schemeClr>
              </a:solidFill>
            </a:endParaRPr>
          </a:p>
        </p:txBody>
      </p:sp>
      <p:sp>
        <p:nvSpPr>
          <p:cNvPr id="1275580231" name=""/>
          <p:cNvSpPr/>
          <p:nvPr/>
        </p:nvSpPr>
        <p:spPr bwMode="auto">
          <a:xfrm flipH="0" flipV="0">
            <a:off x="4732928" y="2039094"/>
            <a:ext cx="268412" cy="228960"/>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defRPr/>
            </a:pPr>
            <a:r>
              <a:rPr sz="900" b="0" i="0" u="none">
                <a:solidFill>
                  <a:schemeClr val="accent6">
                    <a:lumMod val="75000"/>
                  </a:schemeClr>
                </a:solidFill>
                <a:latin typeface="Arial"/>
                <a:ea typeface="Arial"/>
                <a:cs typeface="Arial"/>
              </a:rPr>
              <a:t>*.</a:t>
            </a:r>
            <a:r>
              <a:rPr sz="900" b="0" i="0" u="none">
                <a:solidFill>
                  <a:schemeClr val="accent6">
                    <a:lumMod val="75000"/>
                  </a:schemeClr>
                </a:solidFill>
                <a:latin typeface="Arial"/>
                <a:ea typeface="Arial"/>
                <a:cs typeface="Arial"/>
              </a:rPr>
              <a:t> </a:t>
            </a:r>
            <a:endParaRPr sz="1400">
              <a:solidFill>
                <a:schemeClr val="accent6">
                  <a:lumMod val="75000"/>
                </a:schemeClr>
              </a:solidFill>
            </a:endParaRPr>
          </a:p>
        </p:txBody>
      </p:sp>
      <p:pic>
        <p:nvPicPr>
          <p:cNvPr id="151431891" name="Рисунок 17"/>
          <p:cNvPicPr/>
          <p:nvPr/>
        </p:nvPicPr>
        <p:blipFill>
          <a:blip r:embed="rId5"/>
          <a:stretch/>
        </p:blipFill>
        <p:spPr bwMode="auto">
          <a:xfrm flipH="0" flipV="0">
            <a:off x="10556311" y="173056"/>
            <a:ext cx="1423340" cy="436075"/>
          </a:xfrm>
          <a:prstGeom prst="rect">
            <a:avLst/>
          </a:prstGeom>
          <a:ln w="0">
            <a:noFill/>
          </a:ln>
        </p:spPr>
      </p:pic>
      <p:pic>
        <p:nvPicPr>
          <p:cNvPr id="570758926" name=""/>
          <p:cNvPicPr>
            <a:picLocks noChangeAspect="1"/>
          </p:cNvPicPr>
          <p:nvPr/>
        </p:nvPicPr>
        <p:blipFill>
          <a:blip r:embed="rId6"/>
          <a:stretch/>
        </p:blipFill>
        <p:spPr bwMode="auto">
          <a:xfrm flipH="0" flipV="0">
            <a:off x="256500" y="3196458"/>
            <a:ext cx="794206" cy="775296"/>
          </a:xfrm>
          <a:prstGeom prst="rect">
            <a:avLst/>
          </a:prstGeom>
        </p:spPr>
      </p:pic>
      <p:pic>
        <p:nvPicPr>
          <p:cNvPr id="900492505" name=""/>
          <p:cNvPicPr>
            <a:picLocks noChangeAspect="1"/>
          </p:cNvPicPr>
          <p:nvPr/>
        </p:nvPicPr>
        <p:blipFill>
          <a:blip r:embed="rId7"/>
          <a:stretch/>
        </p:blipFill>
        <p:spPr bwMode="auto">
          <a:xfrm flipH="0" flipV="0">
            <a:off x="268596" y="4929219"/>
            <a:ext cx="706677" cy="684420"/>
          </a:xfrm>
          <a:prstGeom prst="rect">
            <a:avLst/>
          </a:prstGeom>
        </p:spPr>
      </p:pic>
      <p:pic>
        <p:nvPicPr>
          <p:cNvPr id="1393525129" name=""/>
          <p:cNvPicPr>
            <a:picLocks noChangeAspect="1"/>
          </p:cNvPicPr>
          <p:nvPr/>
        </p:nvPicPr>
        <p:blipFill>
          <a:blip r:embed="rId8"/>
          <a:stretch/>
        </p:blipFill>
        <p:spPr bwMode="auto">
          <a:xfrm flipH="0" flipV="0">
            <a:off x="5876344" y="3151112"/>
            <a:ext cx="695918" cy="674000"/>
          </a:xfrm>
          <a:prstGeom prst="rect">
            <a:avLst/>
          </a:prstGeom>
        </p:spPr>
      </p:pic>
      <p:pic>
        <p:nvPicPr>
          <p:cNvPr id="578998408" name=""/>
          <p:cNvPicPr>
            <a:picLocks noChangeAspect="1"/>
          </p:cNvPicPr>
          <p:nvPr/>
        </p:nvPicPr>
        <p:blipFill>
          <a:blip r:embed="rId9"/>
          <a:stretch/>
        </p:blipFill>
        <p:spPr bwMode="auto">
          <a:xfrm flipH="0" flipV="0">
            <a:off x="5876343" y="4897197"/>
            <a:ext cx="695918" cy="674000"/>
          </a:xfrm>
          <a:prstGeom prst="rect">
            <a:avLst/>
          </a:prstGeom>
        </p:spPr>
      </p:pic>
      <p:sp>
        <p:nvSpPr>
          <p:cNvPr id="1198814952" name="Прямоугольник 17"/>
          <p:cNvSpPr/>
          <p:nvPr/>
        </p:nvSpPr>
        <p:spPr bwMode="auto">
          <a:xfrm flipH="0" flipV="0">
            <a:off x="-13845" y="5953581"/>
            <a:ext cx="12219693"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865031600" name="Прямоугольник 17"/>
          <p:cNvSpPr/>
          <p:nvPr/>
        </p:nvSpPr>
        <p:spPr bwMode="auto">
          <a:xfrm flipH="0" flipV="0">
            <a:off x="-9693" y="802105"/>
            <a:ext cx="6140489" cy="4825164"/>
          </a:xfrm>
          <a:prstGeom prst="rect">
            <a:avLst/>
          </a:prstGeom>
          <a:solidFill>
            <a:schemeClr val="accent6">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
        <p:nvSpPr>
          <p:cNvPr id="1084990348" name=""/>
          <p:cNvSpPr txBox="1"/>
          <p:nvPr/>
        </p:nvSpPr>
        <p:spPr bwMode="auto">
          <a:xfrm flipH="0" flipV="0">
            <a:off x="311524" y="192793"/>
            <a:ext cx="9966326" cy="3965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2000" b="1">
                <a:latin typeface="Arimo"/>
                <a:ea typeface="Arimo"/>
                <a:cs typeface="Arimo"/>
              </a:rPr>
              <a:t>СЕЛЬСКАЯ ИПОТЕКА. ТРЕБОВАНИЯ И ДОКУМЕНТЫ</a:t>
            </a:r>
            <a:endParaRPr sz="2000" b="1">
              <a:latin typeface="Arimo"/>
              <a:cs typeface="Arimo"/>
            </a:endParaRPr>
          </a:p>
        </p:txBody>
      </p:sp>
      <p:pic>
        <p:nvPicPr>
          <p:cNvPr id="1108296080" name="Рисунок 507"/>
          <p:cNvPicPr>
            <a:picLocks noChangeAspect="1"/>
          </p:cNvPicPr>
          <p:nvPr/>
        </p:nvPicPr>
        <p:blipFill>
          <a:blip r:embed="rId2"/>
          <a:stretch/>
        </p:blipFill>
        <p:spPr bwMode="auto">
          <a:xfrm flipH="0" flipV="0">
            <a:off x="268596" y="710344"/>
            <a:ext cx="11716093" cy="45720"/>
          </a:xfrm>
          <a:prstGeom prst="rect">
            <a:avLst/>
          </a:prstGeom>
        </p:spPr>
      </p:pic>
      <p:pic>
        <p:nvPicPr>
          <p:cNvPr id="1528158491" name="Рисунок 16"/>
          <p:cNvPicPr>
            <a:picLocks noChangeAspect="1"/>
          </p:cNvPicPr>
          <p:nvPr/>
        </p:nvPicPr>
        <p:blipFill>
          <a:blip r:embed="rId3"/>
          <a:srcRect l="0" t="62879" r="0" b="21872"/>
          <a:stretch/>
        </p:blipFill>
        <p:spPr bwMode="auto">
          <a:xfrm flipH="0" flipV="0">
            <a:off x="-9693" y="5953581"/>
            <a:ext cx="12219693" cy="939987"/>
          </a:xfrm>
          <a:prstGeom prst="rect">
            <a:avLst/>
          </a:prstGeom>
        </p:spPr>
      </p:pic>
      <p:sp>
        <p:nvSpPr>
          <p:cNvPr id="1948873365" name="Прямоугольник 17"/>
          <p:cNvSpPr/>
          <p:nvPr/>
        </p:nvSpPr>
        <p:spPr bwMode="auto">
          <a:xfrm flipH="0" flipV="0">
            <a:off x="-13846" y="5953581"/>
            <a:ext cx="12219693"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pic>
        <p:nvPicPr>
          <p:cNvPr id="1814219948" name="Рисунок 17"/>
          <p:cNvPicPr/>
          <p:nvPr/>
        </p:nvPicPr>
        <p:blipFill>
          <a:blip r:embed="rId4"/>
          <a:stretch/>
        </p:blipFill>
        <p:spPr bwMode="auto">
          <a:xfrm flipH="0" flipV="0">
            <a:off x="10556310" y="173055"/>
            <a:ext cx="1423339" cy="436074"/>
          </a:xfrm>
          <a:prstGeom prst="rect">
            <a:avLst/>
          </a:prstGeom>
          <a:ln w="0">
            <a:noFill/>
          </a:ln>
        </p:spPr>
      </p:pic>
      <p:sp>
        <p:nvSpPr>
          <p:cNvPr id="1923755744" name=""/>
          <p:cNvSpPr/>
          <p:nvPr/>
        </p:nvSpPr>
        <p:spPr bwMode="auto">
          <a:xfrm flipH="0" flipV="0">
            <a:off x="268595" y="997926"/>
            <a:ext cx="5630048" cy="415287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spcAft>
                <a:spcPts val="2267"/>
              </a:spcAft>
              <a:defRPr/>
            </a:pPr>
            <a:r>
              <a:rPr lang="ru-RU" sz="1600" b="1" i="0" u="none" strike="noStrike" cap="none" spc="0">
                <a:solidFill>
                  <a:schemeClr val="tx1">
                    <a:lumMod val="85000"/>
                    <a:lumOff val="15000"/>
                  </a:schemeClr>
                </a:solidFill>
                <a:latin typeface="Arimo"/>
                <a:ea typeface="Arimo"/>
                <a:cs typeface="Arimo"/>
              </a:rPr>
              <a:t>ТРЕБОВАНИЯ К ЗАЕМЩИКУ</a:t>
            </a:r>
            <a:endParaRPr sz="1600" b="0" i="0" u="none">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50"/>
              </a:spcAft>
              <a:buSzPct val="150000"/>
              <a:buFont typeface="Arial"/>
              <a:buChar char="–"/>
              <a:defRPr/>
            </a:pPr>
            <a:r>
              <a:rPr sz="1300" b="0" i="0" u="none" strike="noStrike" cap="none" spc="0">
                <a:solidFill>
                  <a:schemeClr val="tx1">
                    <a:lumMod val="85000"/>
                    <a:lumOff val="15000"/>
                  </a:schemeClr>
                </a:solidFill>
                <a:latin typeface="Arimo"/>
                <a:ea typeface="Arimo"/>
                <a:cs typeface="Arimo"/>
              </a:rPr>
              <a:t> Возраст от 21 до 65 </a:t>
            </a:r>
            <a:endParaRPr sz="1300"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50"/>
              </a:spcAft>
              <a:buSzPct val="150000"/>
              <a:buFont typeface="Arial"/>
              <a:buChar char="–"/>
              <a:defRPr/>
            </a:pPr>
            <a:r>
              <a:rPr sz="1300" b="0" i="0" u="none" strike="noStrike" cap="none" spc="0">
                <a:solidFill>
                  <a:schemeClr val="tx1">
                    <a:lumMod val="85000"/>
                    <a:lumOff val="15000"/>
                  </a:schemeClr>
                </a:solidFill>
                <a:latin typeface="Arimo"/>
                <a:ea typeface="Arimo"/>
                <a:cs typeface="Arimo"/>
              </a:rPr>
              <a:t> Гражданство РФ</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50"/>
              </a:spcAft>
              <a:buSzPct val="150000"/>
              <a:buFont typeface="Arial"/>
              <a:buChar char="–"/>
              <a:defRPr/>
            </a:pPr>
            <a:r>
              <a:rPr sz="1300" b="0" i="0" u="none" strike="noStrike" cap="none" spc="0">
                <a:solidFill>
                  <a:schemeClr val="tx1">
                    <a:lumMod val="85000"/>
                    <a:lumOff val="15000"/>
                  </a:schemeClr>
                </a:solidFill>
                <a:latin typeface="Arimo"/>
                <a:ea typeface="Arimo"/>
                <a:cs typeface="Arimo"/>
              </a:rPr>
              <a:t> </a:t>
            </a:r>
            <a:r>
              <a:rPr lang="ru-RU" sz="1300" b="0" i="0" u="none" strike="noStrike" cap="none" spc="0">
                <a:solidFill>
                  <a:schemeClr val="tx1">
                    <a:lumMod val="85000"/>
                    <a:lumOff val="15000"/>
                  </a:schemeClr>
                </a:solidFill>
                <a:latin typeface="Arimo"/>
                <a:ea typeface="Arimo"/>
                <a:cs typeface="Arimo"/>
              </a:rPr>
              <a:t>Постоянная/временная регистрация на территории РФ</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50"/>
              </a:spcAft>
              <a:buSzPct val="150000"/>
              <a:buFont typeface="Arial"/>
              <a:buChar char="–"/>
              <a:defRPr/>
            </a:pPr>
            <a:r>
              <a:rPr sz="1300" b="0" i="0" u="none" strike="noStrike" cap="none" spc="0">
                <a:solidFill>
                  <a:schemeClr val="tx1">
                    <a:lumMod val="85000"/>
                    <a:lumOff val="15000"/>
                  </a:schemeClr>
                </a:solidFill>
                <a:latin typeface="Arimo"/>
                <a:ea typeface="Arimo"/>
                <a:cs typeface="Arimo"/>
              </a:rPr>
              <a:t> Стаж работы: </a:t>
            </a:r>
            <a:endParaRPr sz="1300" b="0" i="0" u="none" strike="noStrike" cap="none" spc="0">
              <a:solidFill>
                <a:schemeClr val="tx1">
                  <a:lumMod val="85000"/>
                  <a:lumOff val="15000"/>
                </a:schemeClr>
              </a:solidFill>
              <a:latin typeface="Arimo"/>
              <a:cs typeface="Arimo"/>
            </a:endParaRPr>
          </a:p>
          <a:p>
            <a:pPr marL="206777" indent="-206777" algn="just">
              <a:spcAft>
                <a:spcPts val="850"/>
              </a:spcAft>
              <a:buFont typeface="Arial"/>
              <a:buChar char="•"/>
              <a:defRPr/>
            </a:pPr>
            <a:r>
              <a:rPr sz="1300" b="0" i="0" u="none">
                <a:solidFill>
                  <a:schemeClr val="tx1">
                    <a:lumMod val="85000"/>
                    <a:lumOff val="15000"/>
                  </a:schemeClr>
                </a:solidFill>
                <a:latin typeface="Arimo"/>
                <a:ea typeface="Arimo"/>
                <a:cs typeface="Arimo"/>
              </a:rPr>
              <a:t>д</a:t>
            </a:r>
            <a:r>
              <a:rPr lang="ru-RU" sz="1300" b="0" i="0" u="none" strike="noStrike" cap="none" spc="0">
                <a:solidFill>
                  <a:schemeClr val="tx1">
                    <a:lumMod val="85000"/>
                    <a:lumOff val="15000"/>
                  </a:schemeClr>
                </a:solidFill>
                <a:latin typeface="Arimo"/>
                <a:ea typeface="Arimo"/>
                <a:cs typeface="Arimo"/>
              </a:rPr>
              <a:t>ля зарплатных клиентов банка н</a:t>
            </a:r>
            <a:r>
              <a:rPr lang="ru-RU" sz="1300" b="0" i="0" u="none" strike="noStrike" cap="none" spc="0">
                <a:solidFill>
                  <a:schemeClr val="tx1">
                    <a:lumMod val="85000"/>
                    <a:lumOff val="15000"/>
                  </a:schemeClr>
                </a:solidFill>
                <a:latin typeface="Arimo"/>
                <a:ea typeface="Arimo"/>
                <a:cs typeface="Arimo"/>
              </a:rPr>
              <a:t>а текущем месте работы — не менее 3 месяцев </a:t>
            </a:r>
            <a:r>
              <a:rPr lang="ru-RU" sz="1300" b="0" i="0" u="none" strike="noStrike" cap="none" spc="0">
                <a:solidFill>
                  <a:schemeClr val="tx1">
                    <a:lumMod val="85000"/>
                    <a:lumOff val="15000"/>
                  </a:schemeClr>
                </a:solidFill>
                <a:latin typeface="Arimo"/>
                <a:ea typeface="Arimo"/>
                <a:cs typeface="Arimo"/>
              </a:rPr>
              <a:t>и з</a:t>
            </a:r>
            <a:r>
              <a:rPr lang="ru-RU" sz="1300" b="0" i="0" u="none" strike="noStrike" cap="none" spc="0">
                <a:solidFill>
                  <a:schemeClr val="tx1">
                    <a:lumMod val="85000"/>
                    <a:lumOff val="15000"/>
                  </a:schemeClr>
                </a:solidFill>
                <a:latin typeface="Arimo"/>
                <a:ea typeface="Arimo"/>
                <a:cs typeface="Arimo"/>
              </a:rPr>
              <a:t>а последние 5 лет — не менее 6 месяцев непрерывного стажа</a:t>
            </a:r>
            <a:endParaRPr sz="1300" b="0" i="0" u="none" strike="noStrike" cap="none" spc="0">
              <a:solidFill>
                <a:schemeClr val="tx1">
                  <a:lumMod val="85000"/>
                  <a:lumOff val="15000"/>
                </a:schemeClr>
              </a:solidFill>
              <a:latin typeface="Arimo"/>
              <a:cs typeface="Arimo"/>
            </a:endParaRPr>
          </a:p>
          <a:p>
            <a:pPr marL="206777" indent="-206777" algn="just">
              <a:spcAft>
                <a:spcPts val="850"/>
              </a:spcAft>
              <a:buFont typeface="Arial"/>
              <a:buChar char="•"/>
              <a:defRPr/>
            </a:pPr>
            <a:r>
              <a:rPr lang="ru-RU" sz="1300" b="0" i="0" u="none" strike="noStrike" cap="none" spc="0">
                <a:solidFill>
                  <a:schemeClr val="tx1">
                    <a:lumMod val="85000"/>
                    <a:lumOff val="15000"/>
                  </a:schemeClr>
                </a:solidFill>
                <a:latin typeface="Arimo"/>
                <a:ea typeface="Arimo"/>
                <a:cs typeface="Arimo"/>
              </a:rPr>
              <a:t>для граждан, ведущих ЛПХ </a:t>
            </a:r>
            <a:r>
              <a:rPr lang="ru-RU" sz="1300" b="0" i="0" u="none" strike="noStrike" cap="none" spc="0">
                <a:solidFill>
                  <a:schemeClr val="tx1">
                    <a:lumMod val="85000"/>
                    <a:lumOff val="15000"/>
                  </a:schemeClr>
                </a:solidFill>
                <a:latin typeface="Arimo"/>
                <a:ea typeface="Arimo"/>
                <a:cs typeface="Arimo"/>
              </a:rPr>
              <a:t>—</a:t>
            </a:r>
            <a:r>
              <a:rPr lang="ru-RU" sz="1300" b="0" i="0" u="none" strike="noStrike" cap="none" spc="0">
                <a:solidFill>
                  <a:schemeClr val="tx1">
                    <a:lumMod val="85000"/>
                    <a:lumOff val="15000"/>
                  </a:schemeClr>
                </a:solidFill>
                <a:latin typeface="Arimo"/>
                <a:ea typeface="Arimo"/>
                <a:cs typeface="Arimo"/>
              </a:rPr>
              <a:t> с</a:t>
            </a:r>
            <a:r>
              <a:rPr lang="ru-RU" sz="1300" b="0" i="0" u="none" strike="noStrike" cap="none" spc="0">
                <a:solidFill>
                  <a:schemeClr val="tx1">
                    <a:lumMod val="85000"/>
                    <a:lumOff val="15000"/>
                  </a:schemeClr>
                </a:solidFill>
                <a:latin typeface="Arimo"/>
                <a:ea typeface="Arimo"/>
                <a:cs typeface="Arimo"/>
              </a:rPr>
              <a:t>рок ведения личного подсобного хозяйства не менее 12 месяцев</a:t>
            </a:r>
            <a:r>
              <a:rPr sz="1300">
                <a:solidFill>
                  <a:schemeClr val="tx1">
                    <a:lumMod val="85000"/>
                    <a:lumOff val="15000"/>
                  </a:schemeClr>
                </a:solidFill>
                <a:latin typeface="Arimo"/>
                <a:ea typeface="Arimo"/>
                <a:cs typeface="Arimo"/>
              </a:rPr>
              <a:t> и н</a:t>
            </a:r>
            <a:r>
              <a:rPr lang="ru-RU" sz="1300" b="0" i="0" u="none" strike="noStrike" cap="none" spc="0">
                <a:solidFill>
                  <a:schemeClr val="tx1">
                    <a:lumMod val="85000"/>
                    <a:lumOff val="15000"/>
                  </a:schemeClr>
                </a:solidFill>
                <a:latin typeface="Arimo"/>
                <a:ea typeface="Arimo"/>
                <a:cs typeface="Arimo"/>
              </a:rPr>
              <a:t>еобходима запись в похозяйственной книге органа местного самоуправления</a:t>
            </a:r>
            <a:endParaRPr sz="1300" b="0" i="0" u="none" strike="noStrike" cap="none" spc="0">
              <a:solidFill>
                <a:schemeClr val="tx1">
                  <a:lumMod val="85000"/>
                  <a:lumOff val="15000"/>
                </a:schemeClr>
              </a:solidFill>
              <a:latin typeface="Arimo"/>
              <a:ea typeface="Arimo"/>
              <a:cs typeface="Arimo"/>
            </a:endParaRPr>
          </a:p>
          <a:p>
            <a:pPr marL="206777" indent="-206777" algn="just">
              <a:spcAft>
                <a:spcPts val="850"/>
              </a:spcAft>
              <a:buFont typeface="Arial"/>
              <a:buChar char="•"/>
              <a:defRPr/>
            </a:pPr>
            <a:r>
              <a:rPr lang="ru-RU" sz="1300" b="0" i="0" u="none" strike="noStrike" cap="none" spc="0">
                <a:solidFill>
                  <a:schemeClr val="tx1">
                    <a:lumMod val="85000"/>
                    <a:lumOff val="15000"/>
                  </a:schemeClr>
                </a:solidFill>
                <a:latin typeface="Arimo"/>
                <a:ea typeface="Arimo"/>
                <a:cs typeface="Arimo"/>
              </a:rPr>
              <a:t>для всех остальных </a:t>
            </a:r>
            <a:r>
              <a:rPr lang="ru-RU" sz="1300" b="0" i="0" u="none" strike="noStrike" cap="none" spc="0">
                <a:solidFill>
                  <a:schemeClr val="tx1">
                    <a:lumMod val="85000"/>
                    <a:lumOff val="15000"/>
                  </a:schemeClr>
                </a:solidFill>
                <a:latin typeface="Arimo"/>
                <a:ea typeface="Arimo"/>
                <a:cs typeface="Arimo"/>
              </a:rPr>
              <a:t>—</a:t>
            </a:r>
            <a:r>
              <a:rPr lang="ru-RU" sz="1300" b="0" i="0" u="none" strike="noStrike" cap="none" spc="0">
                <a:solidFill>
                  <a:schemeClr val="tx1">
                    <a:lumMod val="85000"/>
                    <a:lumOff val="15000"/>
                  </a:schemeClr>
                </a:solidFill>
                <a:latin typeface="Arimo"/>
                <a:ea typeface="Arimo"/>
                <a:cs typeface="Arimo"/>
              </a:rPr>
              <a:t> </a:t>
            </a:r>
            <a:r>
              <a:rPr lang="ru-RU" sz="1300" b="0" i="0" u="none" strike="noStrike" cap="none" spc="0">
                <a:solidFill>
                  <a:schemeClr val="tx1">
                    <a:lumMod val="85000"/>
                    <a:lumOff val="15000"/>
                  </a:schemeClr>
                </a:solidFill>
                <a:latin typeface="Arimo"/>
                <a:ea typeface="Arimo"/>
                <a:cs typeface="Arimo"/>
              </a:rPr>
              <a:t>н</a:t>
            </a:r>
            <a:r>
              <a:rPr lang="ru-RU" sz="1300" b="0" i="0" u="none" strike="noStrike" cap="none" spc="0">
                <a:solidFill>
                  <a:schemeClr val="tx1">
                    <a:lumMod val="85000"/>
                    <a:lumOff val="15000"/>
                  </a:schemeClr>
                </a:solidFill>
                <a:latin typeface="Arimo"/>
                <a:ea typeface="Arimo"/>
                <a:cs typeface="Arimo"/>
              </a:rPr>
              <a:t>а текущем месте работы не менее 3 месяцев и з</a:t>
            </a:r>
            <a:r>
              <a:rPr lang="ru-RU" sz="1300" b="0" i="0" u="none" strike="noStrike" cap="none" spc="0">
                <a:solidFill>
                  <a:schemeClr val="tx1">
                    <a:lumMod val="85000"/>
                    <a:lumOff val="15000"/>
                  </a:schemeClr>
                </a:solidFill>
                <a:latin typeface="Arimo"/>
                <a:ea typeface="Arimo"/>
                <a:cs typeface="Arimo"/>
              </a:rPr>
              <a:t>а последние 5 лет не менее 1 года общего стажа</a:t>
            </a:r>
            <a:endParaRPr sz="1300" b="0" i="0" u="none" strike="noStrike" cap="none" spc="0">
              <a:solidFill>
                <a:schemeClr val="tx1">
                  <a:lumMod val="85000"/>
                  <a:lumOff val="15000"/>
                </a:schemeClr>
              </a:solidFill>
              <a:latin typeface="Arimo"/>
              <a:ea typeface="Arimo"/>
              <a:cs typeface="Arimo"/>
            </a:endParaRPr>
          </a:p>
          <a:p>
            <a:pPr marL="206777" indent="-206777" algn="just">
              <a:spcAft>
                <a:spcPts val="850"/>
              </a:spcAft>
              <a:buFont typeface="Arial"/>
              <a:buChar char="•"/>
              <a:defRPr/>
            </a:pPr>
            <a:r>
              <a:rPr lang="ru-RU" sz="1300" b="0" i="0" u="none" strike="noStrike" cap="none" spc="0">
                <a:solidFill>
                  <a:schemeClr val="tx1">
                    <a:lumMod val="85000"/>
                    <a:lumOff val="15000"/>
                  </a:schemeClr>
                </a:solidFill>
                <a:latin typeface="Arimo"/>
                <a:ea typeface="Arimo"/>
                <a:cs typeface="Arimo"/>
              </a:rPr>
              <a:t>для работающих пенсионеров, получающих пенсию в банке</a:t>
            </a:r>
            <a:r>
              <a:rPr lang="ru-RU" sz="1300" b="0" i="0" u="none" strike="noStrike" cap="none" spc="0">
                <a:solidFill>
                  <a:schemeClr val="tx1">
                    <a:lumMod val="85000"/>
                    <a:lumOff val="15000"/>
                  </a:schemeClr>
                </a:solidFill>
                <a:latin typeface="Arimo"/>
                <a:ea typeface="Arimo"/>
                <a:cs typeface="Arimo"/>
              </a:rPr>
              <a:t> </a:t>
            </a:r>
            <a:r>
              <a:rPr lang="ru-RU" sz="1300" b="0" i="0" u="none" strike="noStrike" cap="none" spc="0">
                <a:solidFill>
                  <a:schemeClr val="tx1">
                    <a:lumMod val="85000"/>
                    <a:lumOff val="15000"/>
                  </a:schemeClr>
                </a:solidFill>
                <a:latin typeface="Arimo"/>
                <a:ea typeface="Arimo"/>
                <a:cs typeface="Arimo"/>
              </a:rPr>
              <a:t>—</a:t>
            </a:r>
            <a:r>
              <a:rPr lang="ru-RU" sz="1300" b="0" i="0" u="none" strike="noStrike" cap="none" spc="0">
                <a:solidFill>
                  <a:schemeClr val="tx1">
                    <a:lumMod val="85000"/>
                    <a:lumOff val="15000"/>
                  </a:schemeClr>
                </a:solidFill>
                <a:latin typeface="Arimo"/>
                <a:ea typeface="Arimo"/>
                <a:cs typeface="Arimo"/>
              </a:rPr>
              <a:t> н</a:t>
            </a:r>
            <a:r>
              <a:rPr lang="ru-RU" sz="1300" b="0" i="0" u="none" strike="noStrike" cap="none" spc="0">
                <a:solidFill>
                  <a:schemeClr val="tx1">
                    <a:lumMod val="85000"/>
                    <a:lumOff val="15000"/>
                  </a:schemeClr>
                </a:solidFill>
                <a:latin typeface="Arimo"/>
                <a:ea typeface="Arimo"/>
                <a:cs typeface="Arimo"/>
              </a:rPr>
              <a:t>а текущем месте работы не менее 3 месяцев</a:t>
            </a:r>
            <a:endParaRPr sz="1300" b="0" i="0" u="none" strike="noStrike" cap="none" spc="0">
              <a:solidFill>
                <a:schemeClr val="tx1">
                  <a:lumMod val="85000"/>
                  <a:lumOff val="15000"/>
                </a:schemeClr>
              </a:solidFill>
              <a:latin typeface="Arimo"/>
              <a:ea typeface="Arimo"/>
              <a:cs typeface="Arimo"/>
            </a:endParaRPr>
          </a:p>
        </p:txBody>
      </p:sp>
      <p:sp>
        <p:nvSpPr>
          <p:cNvPr id="442626437" name=""/>
          <p:cNvSpPr/>
          <p:nvPr/>
        </p:nvSpPr>
        <p:spPr bwMode="auto">
          <a:xfrm flipH="0" flipV="0">
            <a:off x="6261435" y="997925"/>
            <a:ext cx="5799207" cy="4259685"/>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spcAft>
                <a:spcPts val="2267"/>
              </a:spcAft>
              <a:defRPr/>
            </a:pPr>
            <a:r>
              <a:rPr lang="ru-RU" sz="1600" b="1" i="0" u="none" strike="noStrike" cap="none" spc="0">
                <a:solidFill>
                  <a:schemeClr val="tx1">
                    <a:lumMod val="85000"/>
                    <a:lumOff val="15000"/>
                  </a:schemeClr>
                </a:solidFill>
                <a:latin typeface="Arimo"/>
                <a:ea typeface="Arimo"/>
                <a:cs typeface="Arimo"/>
              </a:rPr>
              <a:t>ДОКУМЕНТЫ ДЛЯ ОФОРМЛЕНИЯ ИПОТЕКИ</a:t>
            </a:r>
            <a:endParaRPr sz="1600" b="0" i="0" u="none">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Заявка на ипотеку заемщика (созаемщика), заполненная на портале</a:t>
            </a:r>
            <a:r>
              <a:rPr lang="ru-RU" sz="1300" b="0" i="0" u="none" strike="noStrike" cap="none" spc="0" baseline="30000">
                <a:solidFill>
                  <a:schemeClr val="tx1">
                    <a:lumMod val="85000"/>
                    <a:lumOff val="15000"/>
                  </a:schemeClr>
                </a:solidFill>
                <a:latin typeface="Arimo"/>
                <a:ea typeface="Arimo"/>
                <a:cs typeface="Arimo"/>
              </a:rPr>
              <a:t>*</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Паспорт РФ/У</a:t>
            </a:r>
            <a:r>
              <a:rPr lang="ru-RU" sz="1300" b="0" i="0" u="none" strike="noStrike" cap="none" spc="0">
                <a:solidFill>
                  <a:schemeClr val="tx1">
                    <a:lumMod val="85000"/>
                    <a:lumOff val="15000"/>
                  </a:schemeClr>
                </a:solidFill>
                <a:latin typeface="Arimo"/>
                <a:ea typeface="Arimo"/>
                <a:cs typeface="Arimo"/>
              </a:rPr>
              <a:t>достоверение личности военнослужащего</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СНИЛС</a:t>
            </a:r>
            <a:endParaRPr sz="1300" b="0" i="0" u="none" strike="noStrike" cap="none" spc="0">
              <a:solidFill>
                <a:schemeClr val="tx1">
                  <a:lumMod val="85000"/>
                  <a:lumOff val="15000"/>
                </a:schemeClr>
              </a:solidFill>
              <a:latin typeface="Arimo"/>
              <a:ea typeface="Arimo"/>
              <a:cs typeface="Arimo"/>
            </a:endParaRPr>
          </a:p>
          <a:p>
            <a:pPr marL="228805" marR="0" indent="-228805" algn="just" defTabSz="914400">
              <a:lnSpc>
                <a:spcPct val="100000"/>
              </a:lnSpc>
              <a:spcBef>
                <a:spcPts val="0"/>
              </a:spcBef>
              <a:spcAft>
                <a:spcPts val="848"/>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ИНН</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Документы о семейном положении и наличии детей </a:t>
            </a:r>
            <a:r>
              <a:rPr lang="ru-RU" sz="1300" b="0" i="0" u="none" strike="noStrike" cap="none" spc="0">
                <a:solidFill>
                  <a:schemeClr val="tx1">
                    <a:lumMod val="85000"/>
                    <a:lumOff val="15000"/>
                  </a:schemeClr>
                </a:solidFill>
                <a:latin typeface="Arimo"/>
                <a:ea typeface="Arimo"/>
                <a:cs typeface="Arimo"/>
              </a:rPr>
              <a:t>(с</a:t>
            </a:r>
            <a:r>
              <a:rPr lang="ru-RU" sz="1300" b="0" i="0" u="none" strike="noStrike" cap="none" spc="0">
                <a:solidFill>
                  <a:schemeClr val="tx1">
                    <a:lumMod val="85000"/>
                    <a:lumOff val="15000"/>
                  </a:schemeClr>
                </a:solidFill>
                <a:latin typeface="Arimo"/>
                <a:ea typeface="Arimo"/>
                <a:cs typeface="Arimo"/>
              </a:rPr>
              <a:t>видетельство о заключении/расторжении брака, брачный договор и свидетельство о рождении ребенка </a:t>
            </a:r>
            <a:r>
              <a:rPr lang="ru-RU" sz="1300" b="0" i="0" u="none" strike="noStrike" cap="none" spc="0">
                <a:solidFill>
                  <a:schemeClr val="tx1">
                    <a:lumMod val="85000"/>
                    <a:lumOff val="15000"/>
                  </a:schemeClr>
                </a:solidFill>
                <a:latin typeface="Arimo"/>
                <a:ea typeface="Arimo"/>
                <a:cs typeface="Arimo"/>
              </a:rPr>
              <a:t>(при наличии))</a:t>
            </a:r>
            <a:endParaRPr sz="130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Заверенная копия трудовой книжки или</a:t>
            </a:r>
            <a:r>
              <a:rPr lang="ru-RU" sz="1300" b="0" i="0" u="none" strike="noStrike" cap="none" spc="0">
                <a:solidFill>
                  <a:schemeClr val="tx1">
                    <a:lumMod val="85000"/>
                    <a:lumOff val="15000"/>
                  </a:schemeClr>
                </a:solidFill>
                <a:latin typeface="Arimo"/>
                <a:ea typeface="Arimo"/>
                <a:cs typeface="Arimo"/>
              </a:rPr>
              <a:t> выписка о трудовой деятельности (через Госуслуги), если трудовая книжка - </a:t>
            </a:r>
            <a:r>
              <a:rPr lang="ru-RU" sz="1300" b="0" i="0" u="none" strike="noStrike" cap="none" spc="0">
                <a:solidFill>
                  <a:schemeClr val="tx1">
                    <a:lumMod val="85000"/>
                    <a:lumOff val="15000"/>
                  </a:schemeClr>
                </a:solidFill>
                <a:latin typeface="Arimo"/>
                <a:ea typeface="Arimo"/>
                <a:cs typeface="Arimo"/>
              </a:rPr>
              <a:t>электронная</a:t>
            </a:r>
            <a:endParaRPr sz="1300" b="0" i="0" u="none" strike="noStrike" cap="none" spc="0">
              <a:solidFill>
                <a:schemeClr val="tx1">
                  <a:lumMod val="85000"/>
                  <a:lumOff val="15000"/>
                </a:schemeClr>
              </a:solidFill>
              <a:latin typeface="Arimo"/>
              <a:cs typeface="Arimo"/>
            </a:endParaRPr>
          </a:p>
          <a:p>
            <a:pPr marL="228806" marR="0" indent="-228806" algn="just" defTabSz="914400">
              <a:lnSpc>
                <a:spcPct val="100000"/>
              </a:lnSpc>
              <a:spcBef>
                <a:spcPts val="0"/>
              </a:spcBef>
              <a:spcAft>
                <a:spcPts val="849"/>
              </a:spcAft>
              <a:buSzPct val="150000"/>
              <a:buFont typeface="Arial"/>
              <a:buChar char="–"/>
              <a:defRPr/>
            </a:pPr>
            <a:r>
              <a:rPr lang="ru-RU" sz="1300" b="0" i="0" u="none" strike="noStrike" cap="none" spc="0">
                <a:solidFill>
                  <a:schemeClr val="tx1">
                    <a:lumMod val="85000"/>
                    <a:lumOff val="15000"/>
                  </a:schemeClr>
                </a:solidFill>
                <a:latin typeface="Arimo"/>
                <a:ea typeface="Arimo"/>
                <a:cs typeface="Arimo"/>
              </a:rPr>
              <a:t>Справка о доходах ФЛ по форме ФНС (2-НДФЛ) или по форме банка </a:t>
            </a:r>
            <a:endParaRPr lang="ru-RU" sz="1300" b="0" i="0" u="none" strike="noStrike" cap="none" spc="0">
              <a:solidFill>
                <a:schemeClr val="tx1">
                  <a:lumMod val="85000"/>
                  <a:lumOff val="15000"/>
                </a:schemeClr>
              </a:solidFill>
              <a:latin typeface="Arimo"/>
              <a:ea typeface="Arimo"/>
              <a:cs typeface="Arimo"/>
            </a:endParaRPr>
          </a:p>
          <a:p>
            <a:pPr marL="228805" marR="0" indent="-228805" algn="just" defTabSz="914400">
              <a:lnSpc>
                <a:spcPct val="100000"/>
              </a:lnSpc>
              <a:spcBef>
                <a:spcPts val="0"/>
              </a:spcBef>
              <a:spcAft>
                <a:spcPts val="848"/>
              </a:spcAft>
              <a:buSzPct val="150000"/>
              <a:buFont typeface="Arial"/>
              <a:buChar char="–"/>
              <a:defRPr/>
            </a:pPr>
            <a:endParaRPr sz="1300" b="0" i="0" u="none" strike="noStrike" cap="none" spc="0">
              <a:solidFill>
                <a:schemeClr val="tx1">
                  <a:lumMod val="85000"/>
                  <a:lumOff val="15000"/>
                </a:schemeClr>
              </a:solidFill>
              <a:latin typeface="Arimo"/>
              <a:cs typeface="Arimo"/>
            </a:endParaRPr>
          </a:p>
          <a:p>
            <a:pPr marL="180000" marR="0" indent="0" algn="just">
              <a:defRPr/>
            </a:pPr>
            <a:r>
              <a:rPr lang="ru-RU" sz="1300" b="0" i="0" u="none" strike="noStrike" cap="none" spc="0">
                <a:solidFill>
                  <a:schemeClr val="tx1">
                    <a:lumMod val="85000"/>
                    <a:lumOff val="15000"/>
                  </a:schemeClr>
                </a:solidFill>
                <a:latin typeface="Arimo"/>
                <a:ea typeface="Arimo"/>
                <a:cs typeface="Arimo"/>
              </a:rPr>
              <a:t>* </a:t>
            </a:r>
            <a:r>
              <a:rPr lang="ru-RU" sz="1300" b="0" i="0" u="none" strike="noStrike" cap="none" spc="0">
                <a:solidFill>
                  <a:schemeClr val="tx1">
                    <a:lumMod val="85000"/>
                    <a:lumOff val="15000"/>
                  </a:schemeClr>
                </a:solidFill>
                <a:latin typeface="Arimo"/>
                <a:ea typeface="Arimo"/>
                <a:cs typeface="Arimo"/>
              </a:rPr>
              <a:t>Для подачи заявки на ипотечный кредит, клиенту соответствующему категории «Участник СВО» необходимо обратиться в индивидуальном порядке в офис банка</a:t>
            </a:r>
            <a:endParaRPr sz="1300" b="0" i="0" u="none" strike="noStrike" cap="none" spc="0">
              <a:solidFill>
                <a:schemeClr val="tx1">
                  <a:lumMod val="85000"/>
                  <a:lumOff val="15000"/>
                </a:schemeClr>
              </a:solidFill>
              <a:latin typeface="Arimo"/>
              <a:cs typeface="Arimo"/>
            </a:endParaRPr>
          </a:p>
        </p:txBody>
      </p:sp>
      <p:sp>
        <p:nvSpPr>
          <p:cNvPr id="1934904353" name=""/>
          <p:cNvSpPr/>
          <p:nvPr/>
        </p:nvSpPr>
        <p:spPr bwMode="auto">
          <a:xfrm flipH="0" flipV="0">
            <a:off x="423726" y="5678901"/>
            <a:ext cx="11406909" cy="27467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gn="ctr">
              <a:defRPr/>
            </a:pPr>
            <a:r>
              <a:rPr sz="1200" b="1" i="0" u="none" spc="170">
                <a:solidFill>
                  <a:schemeClr val="tx1">
                    <a:lumMod val="85000"/>
                    <a:lumOff val="15000"/>
                  </a:schemeClr>
                </a:solidFill>
                <a:latin typeface="Arimo"/>
                <a:ea typeface="Arimo"/>
                <a:cs typeface="Arimo"/>
              </a:rPr>
              <a:t>ВАЖНО! ВЫДАЧА КРЕДИТА ПРОИЗВОДИТСЯ </a:t>
            </a:r>
            <a:r>
              <a:rPr sz="1200" b="1" i="0" u="none" spc="169">
                <a:solidFill>
                  <a:schemeClr val="tx1">
                    <a:lumMod val="85000"/>
                    <a:lumOff val="15000"/>
                  </a:schemeClr>
                </a:solidFill>
                <a:latin typeface="Arimo"/>
                <a:ea typeface="Arimo"/>
                <a:cs typeface="Arimo"/>
              </a:rPr>
              <a:t>ПОСЛЕ </a:t>
            </a:r>
            <a:r>
              <a:rPr sz="1200" b="1" i="0" u="none" spc="169">
                <a:solidFill>
                  <a:schemeClr val="tx1">
                    <a:lumMod val="85000"/>
                    <a:lumOff val="15000"/>
                  </a:schemeClr>
                </a:solidFill>
                <a:latin typeface="Arimo"/>
                <a:ea typeface="Arimo"/>
                <a:cs typeface="Arimo"/>
              </a:rPr>
              <a:t>РЕГИСТРАЦИИ ПРАВА СОБСТВЕННОСТИ НА НЕДВИЖИМОСТЬ.</a:t>
            </a:r>
            <a:endParaRPr sz="1200" b="1" spc="170">
              <a:solidFill>
                <a:schemeClr val="tx1">
                  <a:lumMod val="85000"/>
                  <a:lumOff val="15000"/>
                </a:schemeClr>
              </a:solidFill>
              <a:latin typeface="Arimo"/>
              <a:cs typeface="Arimo"/>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77791867" name="Прямоугольник 17"/>
          <p:cNvSpPr/>
          <p:nvPr/>
        </p:nvSpPr>
        <p:spPr bwMode="auto">
          <a:xfrm flipH="0" flipV="0">
            <a:off x="528302" y="813189"/>
            <a:ext cx="11256431" cy="368145"/>
          </a:xfrm>
          <a:prstGeom prst="rect">
            <a:avLst/>
          </a:prstGeom>
          <a:solidFill>
            <a:schemeClr val="accent6">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
        <p:nvSpPr>
          <p:cNvPr id="222090159" name=""/>
          <p:cNvSpPr txBox="1"/>
          <p:nvPr/>
        </p:nvSpPr>
        <p:spPr bwMode="auto">
          <a:xfrm flipH="0" flipV="0">
            <a:off x="311525" y="192794"/>
            <a:ext cx="9958767" cy="3965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2000" b="1">
                <a:latin typeface="Arimo"/>
                <a:ea typeface="Arimo"/>
                <a:cs typeface="Arimo"/>
              </a:rPr>
              <a:t>СЕЛЬСКАЯ ИПОТЕКА. ОСОБЫЕ УСЛОВИЯ</a:t>
            </a:r>
            <a:endParaRPr sz="2000" b="1">
              <a:latin typeface="Arimo"/>
              <a:cs typeface="Arimo"/>
            </a:endParaRPr>
          </a:p>
        </p:txBody>
      </p:sp>
      <p:pic>
        <p:nvPicPr>
          <p:cNvPr id="61201503" name="Рисунок 507"/>
          <p:cNvPicPr>
            <a:picLocks noChangeAspect="1"/>
          </p:cNvPicPr>
          <p:nvPr/>
        </p:nvPicPr>
        <p:blipFill>
          <a:blip r:embed="rId2"/>
          <a:stretch/>
        </p:blipFill>
        <p:spPr bwMode="auto">
          <a:xfrm flipH="0" flipV="0">
            <a:off x="268596" y="710344"/>
            <a:ext cx="11716093" cy="45720"/>
          </a:xfrm>
          <a:prstGeom prst="rect">
            <a:avLst/>
          </a:prstGeom>
        </p:spPr>
      </p:pic>
      <p:pic>
        <p:nvPicPr>
          <p:cNvPr id="1832857219" name="Рисунок 16"/>
          <p:cNvPicPr>
            <a:picLocks noChangeAspect="1"/>
          </p:cNvPicPr>
          <p:nvPr/>
        </p:nvPicPr>
        <p:blipFill>
          <a:blip r:embed="rId3"/>
          <a:srcRect l="0" t="62879" r="0" b="21872"/>
          <a:stretch/>
        </p:blipFill>
        <p:spPr bwMode="auto">
          <a:xfrm flipH="0" flipV="0">
            <a:off x="-9693" y="5953581"/>
            <a:ext cx="12219693" cy="939987"/>
          </a:xfrm>
          <a:prstGeom prst="rect">
            <a:avLst/>
          </a:prstGeom>
        </p:spPr>
      </p:pic>
      <p:sp>
        <p:nvSpPr>
          <p:cNvPr id="982127777" name="Прямоугольник 17"/>
          <p:cNvSpPr/>
          <p:nvPr/>
        </p:nvSpPr>
        <p:spPr bwMode="auto">
          <a:xfrm flipH="0" flipV="0">
            <a:off x="-13846" y="5953581"/>
            <a:ext cx="12219693"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pic>
        <p:nvPicPr>
          <p:cNvPr id="1251576135" name="Рисунок 17"/>
          <p:cNvPicPr/>
          <p:nvPr/>
        </p:nvPicPr>
        <p:blipFill>
          <a:blip r:embed="rId4"/>
          <a:stretch/>
        </p:blipFill>
        <p:spPr bwMode="auto">
          <a:xfrm flipH="0" flipV="0">
            <a:off x="10556310" y="173055"/>
            <a:ext cx="1423339" cy="436074"/>
          </a:xfrm>
          <a:prstGeom prst="rect">
            <a:avLst/>
          </a:prstGeom>
          <a:ln w="0">
            <a:noFill/>
          </a:ln>
        </p:spPr>
      </p:pic>
      <p:graphicFrame>
        <p:nvGraphicFramePr>
          <p:cNvPr id="982435529" name=""/>
          <p:cNvGraphicFramePr>
            <a:graphicFrameLocks xmlns:a="http://schemas.openxmlformats.org/drawingml/2006/main"/>
          </p:cNvGraphicFramePr>
          <p:nvPr/>
        </p:nvGraphicFramePr>
        <p:xfrm>
          <a:off x="528302" y="1212827"/>
          <a:ext cx="11256431" cy="4609865"/>
        </p:xfrm>
        <a:graphic>
          <a:graphicData uri="http://schemas.openxmlformats.org/drawingml/2006/table">
            <a:tbl>
              <a:tblPr firstRow="1" firstCol="0" lastRow="0" lastCol="0" bandRow="1" bandCol="0">
                <a:tableStyleId>{5C22544A-7EE6-4342-B048-85BDC9FD1C3A}</a:tableStyleId>
              </a:tblPr>
              <a:tblGrid>
                <a:gridCol w="1677671"/>
                <a:gridCol w="9572409"/>
              </a:tblGrid>
              <a:tr h="1150879">
                <a:tc>
                  <a:txBody>
                    <a:bodyPr/>
                    <a:p>
                      <a:pPr>
                        <a:defRPr/>
                      </a:pPr>
                      <a:r>
                        <a:rPr lang="ru-RU" sz="1300" b="1" i="0" u="none" strike="noStrike" cap="none" spc="0">
                          <a:solidFill>
                            <a:schemeClr val="tx1">
                              <a:lumMod val="85000"/>
                              <a:lumOff val="15000"/>
                            </a:schemeClr>
                          </a:solidFill>
                          <a:latin typeface="Arimo"/>
                          <a:ea typeface="Arimo"/>
                          <a:cs typeface="Arimo"/>
                        </a:rPr>
                        <a:t>Сельская территория</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c>
                  <a:txBody>
                    <a:bodyPr/>
                    <a:p>
                      <a:pPr algn="just">
                        <a:defRPr/>
                      </a:pPr>
                      <a:r>
                        <a:rPr lang="ru-RU" sz="1300" b="0" i="0" u="none" strike="noStrike" cap="none" spc="0">
                          <a:solidFill>
                            <a:schemeClr val="tx1">
                              <a:lumMod val="85000"/>
                              <a:lumOff val="15000"/>
                            </a:schemeClr>
                          </a:solidFill>
                          <a:latin typeface="Arimo"/>
                          <a:ea typeface="Arimo"/>
                          <a:cs typeface="Arimo"/>
                        </a:rPr>
                        <a:t>Это сельские населенные пункты, поселки городского типа и межселенные территории (за исключением сельских населенных пунктов и поселков городского типа, входящих в состав городских округов, на территориях которых находятся административные центры субъектов РФ, гг. Москвы и Санкт-Петербурга). Перечень таких населенных пунктов, расположенных на сельских территориях субъекта РФ, определяется высшим исполнительным органом государственной власти субъекта РФ или уполномоченным органом.</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r>
              <a:tr h="1150879">
                <a:tc>
                  <a:txBody>
                    <a:bodyPr/>
                    <a:p>
                      <a:pPr>
                        <a:defRPr/>
                      </a:pPr>
                      <a:r>
                        <a:rPr lang="ru-RU" sz="1300" b="1" i="0" u="none" strike="noStrike" cap="none" spc="0">
                          <a:solidFill>
                            <a:schemeClr val="tx1">
                              <a:lumMod val="85000"/>
                              <a:lumOff val="15000"/>
                            </a:schemeClr>
                          </a:solidFill>
                          <a:latin typeface="Arimo"/>
                          <a:ea typeface="Arimo"/>
                          <a:cs typeface="Arimo"/>
                        </a:rPr>
                        <a:t>Сельская агломерация</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c>
                  <a:txBody>
                    <a:bodyPr/>
                    <a:p>
                      <a:pPr algn="just">
                        <a:defRPr/>
                      </a:pPr>
                      <a:r>
                        <a:rPr lang="ru-RU" sz="1300" b="0" i="0" u="none" strike="noStrike" cap="none" spc="0">
                          <a:solidFill>
                            <a:schemeClr val="tx1">
                              <a:lumMod val="85000"/>
                              <a:lumOff val="15000"/>
                            </a:schemeClr>
                          </a:solidFill>
                          <a:latin typeface="Arimo"/>
                          <a:ea typeface="Arimo"/>
                          <a:cs typeface="Arimo"/>
                        </a:rPr>
                        <a:t>Это сельские территории, а также поселки городского типа и малые города с численностью населения, постоянно проживающего на их территории, не превышающей 30 тыс. человек. Перечень сельских агломераций на территории субъекта РФ определяется высшим исполнительным органом государственной власти субъекта РФ или уполномоченным органом. В указанные понятия не входят внутригородские муниципальные образования Москвы и Санкт-Петербурга, а также муниципальные образования Московской области.</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r>
              <a:tr h="1150879">
                <a:tc>
                  <a:txBody>
                    <a:bodyPr/>
                    <a:p>
                      <a:pPr>
                        <a:defRPr/>
                      </a:pPr>
                      <a:r>
                        <a:rPr lang="ru-RU" sz="1300" b="1" i="0" u="none" strike="noStrike" cap="none" spc="0">
                          <a:solidFill>
                            <a:schemeClr val="tx1">
                              <a:lumMod val="85000"/>
                              <a:lumOff val="15000"/>
                            </a:schemeClr>
                          </a:solidFill>
                          <a:latin typeface="Arimo"/>
                          <a:ea typeface="Arimo"/>
                          <a:cs typeface="Arimo"/>
                        </a:rPr>
                        <a:t>Приграничная территория</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c>
                  <a:txBody>
                    <a:bodyPr/>
                    <a:p>
                      <a:pPr algn="just">
                        <a:defRPr/>
                      </a:pPr>
                      <a:r>
                        <a:rPr lang="ru-RU" sz="1300" b="0" i="0" u="none" strike="noStrike" cap="none" spc="0">
                          <a:solidFill>
                            <a:schemeClr val="tx1">
                              <a:lumMod val="85000"/>
                              <a:lumOff val="15000"/>
                            </a:schemeClr>
                          </a:solidFill>
                          <a:latin typeface="Arimo"/>
                          <a:ea typeface="Arimo"/>
                          <a:cs typeface="Arimo"/>
                        </a:rPr>
                        <a:t>Это сельские территории (сельские агломерации) и опорные населенные пункты муниципальных образований, расположенные полностью или частично на приграничной территории Российской Федерации. Перечень сельских территорий (сельских агломераций) приграничных муниципальных образований на территории субъекта Российской Федерации определяется высшим исполнительным органом субъекта Российской Федерации или уполномоченным органом.</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r>
              <a:tr h="1150879">
                <a:tc>
                  <a:txBody>
                    <a:bodyPr/>
                    <a:p>
                      <a:pPr>
                        <a:defRPr/>
                      </a:pPr>
                      <a:r>
                        <a:rPr lang="ru-RU" sz="1300" b="1" i="0" u="none" strike="noStrike" cap="none" spc="0">
                          <a:solidFill>
                            <a:schemeClr val="tx1">
                              <a:lumMod val="85000"/>
                              <a:lumOff val="15000"/>
                            </a:schemeClr>
                          </a:solidFill>
                          <a:latin typeface="Arimo"/>
                          <a:ea typeface="Arimo"/>
                          <a:cs typeface="Arimo"/>
                        </a:rPr>
                        <a:t>Опорный населенный пункт</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c>
                  <a:txBody>
                    <a:bodyPr/>
                    <a:p>
                      <a:pPr algn="just">
                        <a:defRPr/>
                      </a:pPr>
                      <a:r>
                        <a:rPr lang="ru-RU" sz="1300" b="0" i="0" u="none" strike="noStrike" cap="none" spc="0">
                          <a:solidFill>
                            <a:schemeClr val="tx1">
                              <a:lumMod val="85000"/>
                              <a:lumOff val="15000"/>
                            </a:schemeClr>
                          </a:solidFill>
                          <a:latin typeface="Arimo"/>
                          <a:ea typeface="Arimo"/>
                          <a:cs typeface="Arimo"/>
                        </a:rPr>
                        <a:t>Это населенный пункт, расположенный вне границ городских агломераций, на базе которого обеспечивается ускоренное развитие инфраструктуры, обеспечивающей реализацию гарантий в сфере образования, доступность медицинской помощи, услуг в сфере культуры и реализацию иных потребностей населения территории одного или нескольких муниципальных образований. Перечень опорных населенных пунктов на территории субъекта Российской Федерации определяется уполномоченным органом.</a:t>
                      </a:r>
                      <a:endParaRPr sz="1300">
                        <a:solidFill>
                          <a:schemeClr val="tx1">
                            <a:lumMod val="85000"/>
                            <a:lumOff val="15000"/>
                          </a:schemeClr>
                        </a:solidFill>
                        <a:latin typeface="Arimo"/>
                        <a:cs typeface="Arimo"/>
                      </a:endParaRPr>
                    </a:p>
                  </a:txBody>
                  <a:tcPr anchor="ctr">
                    <a:lnL w="6348" algn="ctr">
                      <a:solidFill>
                        <a:schemeClr val="accent6">
                          <a:lumMod val="75000"/>
                        </a:schemeClr>
                      </a:solidFill>
                    </a:lnL>
                    <a:lnR w="6348" algn="ctr">
                      <a:solidFill>
                        <a:schemeClr val="accent6">
                          <a:lumMod val="75000"/>
                        </a:schemeClr>
                      </a:solidFill>
                    </a:lnR>
                    <a:lnT w="6348" algn="ctr">
                      <a:solidFill>
                        <a:schemeClr val="accent6">
                          <a:lumMod val="75000"/>
                        </a:schemeClr>
                      </a:solidFill>
                    </a:lnT>
                    <a:lnB w="6348" algn="ctr">
                      <a:solidFill>
                        <a:schemeClr val="accent6">
                          <a:lumMod val="75000"/>
                        </a:schemeClr>
                      </a:solidFill>
                    </a:lnB>
                    <a:solidFill>
                      <a:schemeClr val="bg1"/>
                    </a:solidFill>
                  </a:tcPr>
                </a:tc>
              </a:tr>
            </a:tbl>
          </a:graphicData>
        </a:graphic>
      </p:graphicFrame>
      <p:sp>
        <p:nvSpPr>
          <p:cNvPr id="685946591" name=""/>
          <p:cNvSpPr/>
          <p:nvPr/>
        </p:nvSpPr>
        <p:spPr bwMode="auto">
          <a:xfrm flipH="0" flipV="0">
            <a:off x="581915" y="844680"/>
            <a:ext cx="11062128" cy="30515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lnSpc>
                <a:spcPct val="100000"/>
              </a:lnSpc>
              <a:defRPr/>
            </a:pPr>
            <a:r>
              <a:rPr sz="1400" b="1" i="0" u="none">
                <a:solidFill>
                  <a:schemeClr val="tx1">
                    <a:lumMod val="85000"/>
                    <a:lumOff val="15000"/>
                  </a:schemeClr>
                </a:solidFill>
                <a:latin typeface="Arimo"/>
                <a:ea typeface="Arimo"/>
                <a:cs typeface="Arimo"/>
              </a:rPr>
              <a:t>ВАРИАНТЫ РАСПОЛОЖЕНИЯ ПРИОБРЕТАЕМОЙ НЕДВИЖИМОСТИ:</a:t>
            </a:r>
            <a:endParaRPr sz="1400" b="1" i="0" u="none">
              <a:solidFill>
                <a:schemeClr val="tx1">
                  <a:lumMod val="85000"/>
                  <a:lumOff val="15000"/>
                </a:schemeClr>
              </a:solidFill>
              <a:latin typeface="Arimo"/>
              <a:cs typeface="Arimo"/>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33286233" name="Прямоугольник 17"/>
          <p:cNvSpPr/>
          <p:nvPr/>
        </p:nvSpPr>
        <p:spPr bwMode="auto">
          <a:xfrm flipH="0" flipV="0">
            <a:off x="-13846" y="2213161"/>
            <a:ext cx="12219693" cy="2960220"/>
          </a:xfrm>
          <a:prstGeom prst="rect">
            <a:avLst/>
          </a:prstGeom>
          <a:solidFill>
            <a:schemeClr val="accent6">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
        <p:nvSpPr>
          <p:cNvPr id="1597190862" name=""/>
          <p:cNvSpPr txBox="1"/>
          <p:nvPr/>
        </p:nvSpPr>
        <p:spPr bwMode="auto">
          <a:xfrm flipH="0" flipV="0">
            <a:off x="311524" y="192793"/>
            <a:ext cx="9966686" cy="3965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2000" b="1">
                <a:latin typeface="Arimo"/>
                <a:ea typeface="Arimo"/>
                <a:cs typeface="Arimo"/>
              </a:rPr>
              <a:t>СЕЛЬСКАЯ ИПОТЕКА. ОФОРМЛЕНИЕ</a:t>
            </a:r>
            <a:endParaRPr sz="2000" b="1">
              <a:latin typeface="Arimo"/>
              <a:cs typeface="Arimo"/>
            </a:endParaRPr>
          </a:p>
        </p:txBody>
      </p:sp>
      <p:pic>
        <p:nvPicPr>
          <p:cNvPr id="165390375" name="Рисунок 507"/>
          <p:cNvPicPr>
            <a:picLocks noChangeAspect="1"/>
          </p:cNvPicPr>
          <p:nvPr/>
        </p:nvPicPr>
        <p:blipFill>
          <a:blip r:embed="rId2"/>
          <a:stretch/>
        </p:blipFill>
        <p:spPr bwMode="auto">
          <a:xfrm flipH="0" flipV="0">
            <a:off x="268596" y="710344"/>
            <a:ext cx="11716093" cy="45720"/>
          </a:xfrm>
          <a:prstGeom prst="rect">
            <a:avLst/>
          </a:prstGeom>
        </p:spPr>
      </p:pic>
      <p:pic>
        <p:nvPicPr>
          <p:cNvPr id="1257999709" name="Рисунок 16"/>
          <p:cNvPicPr>
            <a:picLocks noChangeAspect="1"/>
          </p:cNvPicPr>
          <p:nvPr/>
        </p:nvPicPr>
        <p:blipFill>
          <a:blip r:embed="rId3"/>
          <a:srcRect l="0" t="62879" r="0" b="21872"/>
          <a:stretch/>
        </p:blipFill>
        <p:spPr bwMode="auto">
          <a:xfrm flipH="0" flipV="0">
            <a:off x="-9693" y="5953581"/>
            <a:ext cx="12219693" cy="939987"/>
          </a:xfrm>
          <a:prstGeom prst="rect">
            <a:avLst/>
          </a:prstGeom>
        </p:spPr>
      </p:pic>
      <p:sp>
        <p:nvSpPr>
          <p:cNvPr id="1469608571" name="Прямоугольник 17"/>
          <p:cNvSpPr/>
          <p:nvPr/>
        </p:nvSpPr>
        <p:spPr bwMode="auto">
          <a:xfrm flipH="0" flipV="0">
            <a:off x="-13846" y="5953581"/>
            <a:ext cx="12219693"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pic>
        <p:nvPicPr>
          <p:cNvPr id="676951942" name="Рисунок 17"/>
          <p:cNvPicPr/>
          <p:nvPr/>
        </p:nvPicPr>
        <p:blipFill>
          <a:blip r:embed="rId4"/>
          <a:stretch/>
        </p:blipFill>
        <p:spPr bwMode="auto">
          <a:xfrm flipH="0" flipV="0">
            <a:off x="10556310" y="173055"/>
            <a:ext cx="1423339" cy="436074"/>
          </a:xfrm>
          <a:prstGeom prst="rect">
            <a:avLst/>
          </a:prstGeom>
          <a:ln w="0">
            <a:noFill/>
          </a:ln>
        </p:spPr>
      </p:pic>
      <p:pic>
        <p:nvPicPr>
          <p:cNvPr id="2105913695" name=""/>
          <p:cNvPicPr>
            <a:picLocks noChangeAspect="1"/>
          </p:cNvPicPr>
          <p:nvPr/>
        </p:nvPicPr>
        <p:blipFill>
          <a:blip r:embed="rId5"/>
          <a:stretch/>
        </p:blipFill>
        <p:spPr bwMode="auto">
          <a:xfrm flipH="0" flipV="0">
            <a:off x="587831" y="756064"/>
            <a:ext cx="1988161" cy="2761335"/>
          </a:xfrm>
          <a:prstGeom prst="rect">
            <a:avLst/>
          </a:prstGeom>
        </p:spPr>
      </p:pic>
      <p:pic>
        <p:nvPicPr>
          <p:cNvPr id="1811175586" name=""/>
          <p:cNvPicPr>
            <a:picLocks noChangeAspect="1"/>
          </p:cNvPicPr>
          <p:nvPr/>
        </p:nvPicPr>
        <p:blipFill>
          <a:blip r:embed="rId6"/>
          <a:stretch/>
        </p:blipFill>
        <p:spPr bwMode="auto">
          <a:xfrm flipH="0" flipV="0">
            <a:off x="2821998" y="756064"/>
            <a:ext cx="1988161" cy="2761335"/>
          </a:xfrm>
          <a:prstGeom prst="rect">
            <a:avLst/>
          </a:prstGeom>
        </p:spPr>
      </p:pic>
      <p:pic>
        <p:nvPicPr>
          <p:cNvPr id="1941112523" name=""/>
          <p:cNvPicPr>
            <a:picLocks noChangeAspect="1"/>
          </p:cNvPicPr>
          <p:nvPr/>
        </p:nvPicPr>
        <p:blipFill>
          <a:blip r:embed="rId7"/>
          <a:stretch/>
        </p:blipFill>
        <p:spPr bwMode="auto">
          <a:xfrm flipH="0" flipV="0">
            <a:off x="5099869" y="756064"/>
            <a:ext cx="1988161" cy="2761335"/>
          </a:xfrm>
          <a:prstGeom prst="rect">
            <a:avLst/>
          </a:prstGeom>
        </p:spPr>
      </p:pic>
      <p:pic>
        <p:nvPicPr>
          <p:cNvPr id="1271327771" name=""/>
          <p:cNvPicPr>
            <a:picLocks noChangeAspect="1"/>
          </p:cNvPicPr>
          <p:nvPr/>
        </p:nvPicPr>
        <p:blipFill>
          <a:blip r:embed="rId8"/>
          <a:stretch/>
        </p:blipFill>
        <p:spPr bwMode="auto">
          <a:xfrm flipH="0" flipV="0">
            <a:off x="7429209" y="756064"/>
            <a:ext cx="1988161" cy="2761335"/>
          </a:xfrm>
          <a:prstGeom prst="rect">
            <a:avLst/>
          </a:prstGeom>
        </p:spPr>
      </p:pic>
      <p:pic>
        <p:nvPicPr>
          <p:cNvPr id="1464935068" name=""/>
          <p:cNvPicPr>
            <a:picLocks noChangeAspect="1"/>
          </p:cNvPicPr>
          <p:nvPr/>
        </p:nvPicPr>
        <p:blipFill>
          <a:blip r:embed="rId9"/>
          <a:stretch/>
        </p:blipFill>
        <p:spPr bwMode="auto">
          <a:xfrm flipH="0" flipV="0">
            <a:off x="9635703" y="756064"/>
            <a:ext cx="1988161" cy="2761335"/>
          </a:xfrm>
          <a:prstGeom prst="rect">
            <a:avLst/>
          </a:prstGeom>
        </p:spPr>
      </p:pic>
      <p:pic>
        <p:nvPicPr>
          <p:cNvPr id="1076140217" name=""/>
          <p:cNvPicPr>
            <a:picLocks noChangeAspect="1"/>
          </p:cNvPicPr>
          <p:nvPr/>
        </p:nvPicPr>
        <p:blipFill>
          <a:blip r:embed="rId10"/>
          <a:stretch/>
        </p:blipFill>
        <p:spPr bwMode="auto">
          <a:xfrm flipH="0" flipV="0">
            <a:off x="587831" y="3638825"/>
            <a:ext cx="1988161" cy="2761335"/>
          </a:xfrm>
          <a:prstGeom prst="rect">
            <a:avLst/>
          </a:prstGeom>
        </p:spPr>
      </p:pic>
      <p:pic>
        <p:nvPicPr>
          <p:cNvPr id="1319012019" name=""/>
          <p:cNvPicPr>
            <a:picLocks noChangeAspect="1"/>
          </p:cNvPicPr>
          <p:nvPr/>
        </p:nvPicPr>
        <p:blipFill>
          <a:blip r:embed="rId11"/>
          <a:stretch/>
        </p:blipFill>
        <p:spPr bwMode="auto">
          <a:xfrm flipH="0" flipV="0">
            <a:off x="2821998" y="3638825"/>
            <a:ext cx="1988161" cy="2761335"/>
          </a:xfrm>
          <a:prstGeom prst="rect">
            <a:avLst/>
          </a:prstGeom>
        </p:spPr>
      </p:pic>
      <p:pic>
        <p:nvPicPr>
          <p:cNvPr id="1794916296" name=""/>
          <p:cNvPicPr>
            <a:picLocks noChangeAspect="1"/>
          </p:cNvPicPr>
          <p:nvPr/>
        </p:nvPicPr>
        <p:blipFill>
          <a:blip r:embed="rId12"/>
          <a:stretch/>
        </p:blipFill>
        <p:spPr bwMode="auto">
          <a:xfrm flipH="0" flipV="0">
            <a:off x="5099869" y="3638825"/>
            <a:ext cx="1988161" cy="2761335"/>
          </a:xfrm>
          <a:prstGeom prst="rect">
            <a:avLst/>
          </a:prstGeom>
        </p:spPr>
      </p:pic>
      <p:pic>
        <p:nvPicPr>
          <p:cNvPr id="781623573" name=""/>
          <p:cNvPicPr>
            <a:picLocks noChangeAspect="1"/>
          </p:cNvPicPr>
          <p:nvPr/>
        </p:nvPicPr>
        <p:blipFill>
          <a:blip r:embed="rId13"/>
          <a:stretch/>
        </p:blipFill>
        <p:spPr bwMode="auto">
          <a:xfrm flipH="0" flipV="0">
            <a:off x="7429209" y="3638825"/>
            <a:ext cx="1988161" cy="2761335"/>
          </a:xfrm>
          <a:prstGeom prst="rect">
            <a:avLst/>
          </a:prstGeom>
        </p:spPr>
      </p:pic>
      <p:pic>
        <p:nvPicPr>
          <p:cNvPr id="602813647" name=""/>
          <p:cNvPicPr>
            <a:picLocks noChangeAspect="1"/>
          </p:cNvPicPr>
          <p:nvPr/>
        </p:nvPicPr>
        <p:blipFill>
          <a:blip r:embed="rId14"/>
          <a:stretch/>
        </p:blipFill>
        <p:spPr bwMode="auto">
          <a:xfrm flipH="0" flipV="0">
            <a:off x="9635703" y="3638825"/>
            <a:ext cx="1988161" cy="276133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30495700" name="Прямоугольник 17"/>
          <p:cNvSpPr/>
          <p:nvPr/>
        </p:nvSpPr>
        <p:spPr bwMode="auto">
          <a:xfrm flipH="0" flipV="0">
            <a:off x="-13845" y="1472024"/>
            <a:ext cx="12219692" cy="3371644"/>
          </a:xfrm>
          <a:prstGeom prst="rect">
            <a:avLst/>
          </a:prstGeom>
          <a:solidFill>
            <a:schemeClr val="accent6">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sp>
        <p:nvSpPr>
          <p:cNvPr id="1514403367" name=""/>
          <p:cNvSpPr txBox="1"/>
          <p:nvPr/>
        </p:nvSpPr>
        <p:spPr bwMode="auto">
          <a:xfrm flipH="0" flipV="0">
            <a:off x="311522" y="192791"/>
            <a:ext cx="9972444" cy="3965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2000" b="1">
                <a:latin typeface="Arimo"/>
                <a:ea typeface="Arimo"/>
                <a:cs typeface="Arimo"/>
              </a:rPr>
              <a:t>СЕЛЬСКАЯ ИПОТЕКА. КОНТАКТЫ</a:t>
            </a:r>
            <a:endParaRPr sz="2000" b="1">
              <a:latin typeface="Arimo"/>
              <a:cs typeface="Arimo"/>
            </a:endParaRPr>
          </a:p>
        </p:txBody>
      </p:sp>
      <p:pic>
        <p:nvPicPr>
          <p:cNvPr id="1690947919" name="Рисунок 507"/>
          <p:cNvPicPr>
            <a:picLocks noChangeAspect="1"/>
          </p:cNvPicPr>
          <p:nvPr/>
        </p:nvPicPr>
        <p:blipFill>
          <a:blip r:embed="rId2"/>
          <a:stretch/>
        </p:blipFill>
        <p:spPr bwMode="auto">
          <a:xfrm flipH="0" flipV="0">
            <a:off x="268596" y="710343"/>
            <a:ext cx="11716092" cy="45720"/>
          </a:xfrm>
          <a:prstGeom prst="rect">
            <a:avLst/>
          </a:prstGeom>
        </p:spPr>
      </p:pic>
      <p:pic>
        <p:nvPicPr>
          <p:cNvPr id="730481911" name="Рисунок 16"/>
          <p:cNvPicPr>
            <a:picLocks noChangeAspect="1"/>
          </p:cNvPicPr>
          <p:nvPr/>
        </p:nvPicPr>
        <p:blipFill>
          <a:blip r:embed="rId3"/>
          <a:srcRect l="0" t="62879" r="0" b="21872"/>
          <a:stretch/>
        </p:blipFill>
        <p:spPr bwMode="auto">
          <a:xfrm flipH="0" flipV="0">
            <a:off x="-9693" y="5953581"/>
            <a:ext cx="12219692" cy="939987"/>
          </a:xfrm>
          <a:prstGeom prst="rect">
            <a:avLst/>
          </a:prstGeom>
        </p:spPr>
      </p:pic>
      <p:sp>
        <p:nvSpPr>
          <p:cNvPr id="1200780995" name="Прямоугольник 17"/>
          <p:cNvSpPr/>
          <p:nvPr/>
        </p:nvSpPr>
        <p:spPr bwMode="auto">
          <a:xfrm flipH="0" flipV="0">
            <a:off x="-13845" y="5953581"/>
            <a:ext cx="12219692" cy="939987"/>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latin typeface="Arimo"/>
              <a:cs typeface="Arimo"/>
            </a:endParaRPr>
          </a:p>
        </p:txBody>
      </p:sp>
      <p:pic>
        <p:nvPicPr>
          <p:cNvPr id="1784356139" name="Рисунок 17"/>
          <p:cNvPicPr/>
          <p:nvPr/>
        </p:nvPicPr>
        <p:blipFill>
          <a:blip r:embed="rId4"/>
          <a:stretch/>
        </p:blipFill>
        <p:spPr bwMode="auto">
          <a:xfrm flipH="0" flipV="0">
            <a:off x="10556309" y="173054"/>
            <a:ext cx="1423338" cy="436073"/>
          </a:xfrm>
          <a:prstGeom prst="rect">
            <a:avLst/>
          </a:prstGeom>
          <a:ln w="0">
            <a:noFill/>
          </a:ln>
        </p:spPr>
      </p:pic>
      <p:pic>
        <p:nvPicPr>
          <p:cNvPr id="185629325" name="Рисунок 8"/>
          <p:cNvPicPr>
            <a:picLocks noChangeAspect="1"/>
          </p:cNvPicPr>
          <p:nvPr/>
        </p:nvPicPr>
        <p:blipFill>
          <a:blip r:embed="rId5"/>
          <a:stretch/>
        </p:blipFill>
        <p:spPr bwMode="auto">
          <a:xfrm>
            <a:off x="2087360" y="5247566"/>
            <a:ext cx="1673496" cy="388652"/>
          </a:xfrm>
          <a:prstGeom prst="rect">
            <a:avLst/>
          </a:prstGeom>
        </p:spPr>
      </p:pic>
      <p:pic>
        <p:nvPicPr>
          <p:cNvPr id="1073187015" name="Рисунок 9"/>
          <p:cNvPicPr>
            <a:picLocks noChangeAspect="1"/>
          </p:cNvPicPr>
          <p:nvPr/>
        </p:nvPicPr>
        <p:blipFill>
          <a:blip r:embed="rId6"/>
          <a:stretch/>
        </p:blipFill>
        <p:spPr bwMode="auto">
          <a:xfrm>
            <a:off x="6987417" y="5204086"/>
            <a:ext cx="1518034" cy="384079"/>
          </a:xfrm>
          <a:prstGeom prst="rect">
            <a:avLst/>
          </a:prstGeom>
        </p:spPr>
      </p:pic>
      <p:pic>
        <p:nvPicPr>
          <p:cNvPr id="351744848" name="Рисунок 24"/>
          <p:cNvPicPr>
            <a:picLocks noChangeAspect="1"/>
          </p:cNvPicPr>
          <p:nvPr/>
        </p:nvPicPr>
        <p:blipFill>
          <a:blip r:embed="rId7"/>
          <a:stretch/>
        </p:blipFill>
        <p:spPr bwMode="auto">
          <a:xfrm>
            <a:off x="8810493" y="5016196"/>
            <a:ext cx="759861" cy="759861"/>
          </a:xfrm>
          <a:prstGeom prst="rect">
            <a:avLst/>
          </a:prstGeom>
        </p:spPr>
      </p:pic>
      <p:pic>
        <p:nvPicPr>
          <p:cNvPr id="1386091062" name="Рисунок 25"/>
          <p:cNvPicPr>
            <a:picLocks noChangeAspect="1"/>
          </p:cNvPicPr>
          <p:nvPr/>
        </p:nvPicPr>
        <p:blipFill>
          <a:blip r:embed="rId8"/>
          <a:stretch/>
        </p:blipFill>
        <p:spPr bwMode="auto">
          <a:xfrm>
            <a:off x="4016721" y="5061962"/>
            <a:ext cx="765693" cy="759861"/>
          </a:xfrm>
          <a:prstGeom prst="rect">
            <a:avLst/>
          </a:prstGeom>
        </p:spPr>
      </p:pic>
      <p:sp>
        <p:nvSpPr>
          <p:cNvPr id="1054487592" name="object 8"/>
          <p:cNvSpPr txBox="1"/>
          <p:nvPr/>
        </p:nvSpPr>
        <p:spPr bwMode="auto">
          <a:xfrm flipH="0" flipV="0">
            <a:off x="957210" y="1960526"/>
            <a:ext cx="4623201" cy="603540"/>
          </a:xfrm>
          <a:prstGeom prst="rect">
            <a:avLst/>
          </a:prstGeom>
        </p:spPr>
        <p:txBody>
          <a:bodyPr vert="horz" wrap="square" lIns="36000" tIns="12699" rIns="36000" bIns="36000" rtlCol="0">
            <a:spAutoFit/>
          </a:bodyPr>
          <a:lstStyle/>
          <a:p>
            <a:pPr marL="12699" marR="0" indent="-12699">
              <a:lnSpc>
                <a:spcPct val="100000"/>
              </a:lnSpc>
              <a:spcBef>
                <a:spcPts val="98"/>
              </a:spcBef>
              <a:defRPr/>
            </a:pPr>
            <a:r>
              <a:rPr lang="ru-RU" sz="1200" b="1" spc="-18">
                <a:solidFill>
                  <a:schemeClr val="tx1"/>
                </a:solidFill>
                <a:latin typeface="Arial"/>
                <a:ea typeface="Proxima Nova"/>
                <a:cs typeface="Arial"/>
              </a:rPr>
              <a:t>Наш офис</a:t>
            </a:r>
            <a:r>
              <a:rPr sz="1200" b="1" spc="-18">
                <a:solidFill>
                  <a:schemeClr val="tx1"/>
                </a:solidFill>
                <a:latin typeface="Arial"/>
                <a:ea typeface="Proxima Nova"/>
                <a:cs typeface="Arial"/>
              </a:rPr>
              <a:t>                </a:t>
            </a:r>
            <a:r>
              <a:rPr lang="en-US" sz="1200" b="0" i="0" u="none" strike="noStrike" cap="none" spc="-18">
                <a:solidFill>
                  <a:schemeClr val="tx1"/>
                </a:solidFill>
                <a:latin typeface="Arial"/>
                <a:ea typeface="Arial"/>
                <a:cs typeface="Arial"/>
              </a:rPr>
              <a:t>г. Омск ул. Фрунзе 52</a:t>
            </a:r>
            <a:endParaRPr sz="1200" b="1" spc="-18">
              <a:solidFill>
                <a:schemeClr val="tx1"/>
              </a:solidFill>
              <a:latin typeface="Arial"/>
              <a:ea typeface="Proxima Nova"/>
              <a:cs typeface="Arial"/>
            </a:endParaRPr>
          </a:p>
          <a:p>
            <a:pPr>
              <a:lnSpc>
                <a:spcPct val="100000"/>
              </a:lnSpc>
              <a:spcBef>
                <a:spcPts val="43"/>
              </a:spcBef>
              <a:defRPr/>
            </a:pPr>
            <a:endParaRPr sz="1200" spc="-18">
              <a:solidFill>
                <a:schemeClr val="tx1"/>
              </a:solidFill>
              <a:latin typeface="Arial"/>
              <a:ea typeface="Proxima Nova"/>
              <a:cs typeface="Arial"/>
            </a:endParaRPr>
          </a:p>
          <a:p>
            <a:pPr marL="28575">
              <a:lnSpc>
                <a:spcPct val="100000"/>
              </a:lnSpc>
              <a:spcBef>
                <a:spcPts val="3"/>
              </a:spcBef>
              <a:defRPr/>
            </a:pPr>
            <a:endParaRPr sz="1200" spc="-18">
              <a:solidFill>
                <a:schemeClr val="tx1"/>
              </a:solidFill>
              <a:latin typeface="Arial"/>
              <a:ea typeface="Proxima Nova"/>
              <a:cs typeface="Arial"/>
            </a:endParaRPr>
          </a:p>
        </p:txBody>
      </p:sp>
      <p:sp>
        <p:nvSpPr>
          <p:cNvPr id="2056656522" name="object 8"/>
          <p:cNvSpPr txBox="1"/>
          <p:nvPr/>
        </p:nvSpPr>
        <p:spPr bwMode="auto">
          <a:xfrm flipH="0" flipV="0">
            <a:off x="957210" y="2987231"/>
            <a:ext cx="3576083" cy="231938"/>
          </a:xfrm>
          <a:prstGeom prst="rect">
            <a:avLst/>
          </a:prstGeom>
        </p:spPr>
        <p:txBody>
          <a:bodyPr vert="horz" wrap="square" lIns="36000" tIns="12699" rIns="36000" bIns="36000" rtlCol="0">
            <a:spAutoFit/>
          </a:bodyPr>
          <a:lstStyle/>
          <a:p>
            <a:pPr marL="12699">
              <a:spcBef>
                <a:spcPts val="3"/>
              </a:spcBef>
              <a:defRPr/>
            </a:pPr>
            <a:r>
              <a:rPr lang="ru-RU" sz="1200" b="1" spc="-18">
                <a:solidFill>
                  <a:schemeClr val="tx1"/>
                </a:solidFill>
                <a:latin typeface="Arial"/>
                <a:ea typeface="Proxima Nova"/>
                <a:cs typeface="Arial"/>
              </a:rPr>
              <a:t>Контакты: </a:t>
            </a:r>
            <a:endParaRPr sz="1200">
              <a:solidFill>
                <a:schemeClr val="tx1"/>
              </a:solidFill>
            </a:endParaRPr>
          </a:p>
        </p:txBody>
      </p:sp>
      <p:sp>
        <p:nvSpPr>
          <p:cNvPr id="417046255" name="object 14"/>
          <p:cNvSpPr txBox="1"/>
          <p:nvPr/>
        </p:nvSpPr>
        <p:spPr bwMode="auto">
          <a:xfrm flipH="0" flipV="0">
            <a:off x="957210" y="3656309"/>
            <a:ext cx="4718156" cy="680751"/>
          </a:xfrm>
          <a:prstGeom prst="rect">
            <a:avLst/>
          </a:prstGeom>
        </p:spPr>
        <p:txBody>
          <a:bodyPr vert="horz" wrap="square" lIns="36000" tIns="12699" rIns="36000" bIns="36000" rtlCol="0">
            <a:spAutoFit/>
          </a:bodyPr>
          <a:lstStyle>
            <a:defPPr>
              <a:defRPr lang="ru-RU"/>
            </a:defPPr>
            <a:lvl1pPr marL="12699">
              <a:lnSpc>
                <a:spcPct val="100000"/>
              </a:lnSpc>
              <a:spcBef>
                <a:spcPts val="3"/>
              </a:spcBef>
              <a:defRPr sz="1100" spc="-18">
                <a:latin typeface="Proxima Nova"/>
                <a:ea typeface="Proxima Nova"/>
                <a:cs typeface="Proxima Nova"/>
              </a:defRPr>
            </a:lvl1pPr>
          </a:lstStyle>
          <a:p>
            <a:pPr algn="just">
              <a:lnSpc>
                <a:spcPct val="114999"/>
              </a:lnSpc>
              <a:defRPr/>
            </a:pPr>
            <a:r>
              <a:rPr lang="en-US" sz="1200" b="0" i="0" u="none" strike="noStrike" cap="none" spc="-18">
                <a:solidFill>
                  <a:schemeClr val="tx1"/>
                </a:solidFill>
                <a:latin typeface="Arial"/>
                <a:ea typeface="Arial"/>
                <a:cs typeface="Arial"/>
              </a:rPr>
              <a:t>ФИО </a:t>
            </a:r>
            <a:r>
              <a:rPr lang="en-US" sz="1200" b="0" i="0" u="none" strike="noStrike" cap="none" spc="-18">
                <a:solidFill>
                  <a:schemeClr val="tx1"/>
                </a:solidFill>
                <a:latin typeface="Arial"/>
                <a:ea typeface="Arial"/>
                <a:cs typeface="Arial"/>
              </a:rPr>
              <a:t>Белоусов Владислав Дмитриевич</a:t>
            </a:r>
            <a:endParaRPr lang="en-US" sz="1200" b="0" i="0" u="none" strike="noStrike" cap="none" spc="-18">
              <a:solidFill>
                <a:schemeClr val="tx1"/>
              </a:solidFill>
              <a:latin typeface="Times New Roman"/>
              <a:cs typeface="Times New Roman"/>
            </a:endParaRPr>
          </a:p>
          <a:p>
            <a:pPr algn="just">
              <a:lnSpc>
                <a:spcPct val="114999"/>
              </a:lnSpc>
              <a:defRPr/>
            </a:pPr>
            <a:r>
              <a:rPr lang="en-US" sz="1200" b="0" i="0" u="none" strike="noStrike" cap="none" spc="-18">
                <a:solidFill>
                  <a:schemeClr val="tx1"/>
                </a:solidFill>
                <a:latin typeface="Arial"/>
                <a:ea typeface="Arial"/>
                <a:cs typeface="Arial"/>
              </a:rPr>
              <a:t>Моб. </a:t>
            </a:r>
            <a:r>
              <a:rPr lang="ru-RU" sz="1200" b="0" i="0" u="none" strike="noStrike" cap="none" spc="-18">
                <a:solidFill>
                  <a:schemeClr val="tx1"/>
                </a:solidFill>
                <a:latin typeface="Arial"/>
                <a:ea typeface="Arial"/>
                <a:cs typeface="Arial"/>
              </a:rPr>
              <a:t>+7</a:t>
            </a:r>
            <a:r>
              <a:rPr lang="en-US" sz="1200" b="0" i="0" u="none" strike="noStrike" cap="none" spc="-18">
                <a:solidFill>
                  <a:schemeClr val="tx1"/>
                </a:solidFill>
                <a:latin typeface="Arial"/>
                <a:ea typeface="Arial"/>
                <a:cs typeface="Arial"/>
              </a:rPr>
              <a:t> 913 661 68 07</a:t>
            </a:r>
            <a:endParaRPr sz="1200">
              <a:solidFill>
                <a:schemeClr val="tx1"/>
              </a:solidFill>
              <a:latin typeface="Arial"/>
              <a:cs typeface="Arial"/>
            </a:endParaRPr>
          </a:p>
          <a:p>
            <a:pPr algn="l">
              <a:lnSpc>
                <a:spcPct val="114999"/>
              </a:lnSpc>
              <a:defRPr/>
            </a:pPr>
            <a:r>
              <a:rPr sz="1200">
                <a:solidFill>
                  <a:schemeClr val="tx1"/>
                </a:solidFill>
                <a:latin typeface="Arial"/>
                <a:cs typeface="Arial"/>
              </a:rPr>
              <a:t>E-mail</a:t>
            </a:r>
            <a:r>
              <a:rPr lang="en-US" sz="1200" b="0" i="0" u="none" strike="noStrike" cap="none" spc="-18">
                <a:solidFill>
                  <a:schemeClr val="tx1"/>
                </a:solidFill>
                <a:latin typeface="Arial"/>
                <a:ea typeface="Arial"/>
                <a:cs typeface="Arial"/>
              </a:rPr>
              <a:t> Vbelousov@omsk.rshb.ru</a:t>
            </a:r>
            <a:endParaRPr sz="1200">
              <a:solidFill>
                <a:schemeClr val="tx1"/>
              </a:solidFill>
              <a:latin typeface="Arial"/>
              <a:cs typeface="Arial"/>
            </a:endParaRPr>
          </a:p>
        </p:txBody>
      </p:sp>
      <p:sp>
        <p:nvSpPr>
          <p:cNvPr id="1300110235" name="object 14"/>
          <p:cNvSpPr txBox="1"/>
          <p:nvPr/>
        </p:nvSpPr>
        <p:spPr bwMode="auto">
          <a:xfrm flipH="0" flipV="0">
            <a:off x="6343638" y="3610071"/>
            <a:ext cx="4735796" cy="680751"/>
          </a:xfrm>
          <a:prstGeom prst="rect">
            <a:avLst/>
          </a:prstGeom>
        </p:spPr>
        <p:txBody>
          <a:bodyPr vert="horz" wrap="square" lIns="36000" tIns="12699" rIns="36000" bIns="36000" rtlCol="0">
            <a:spAutoFit/>
          </a:bodyPr>
          <a:lstStyle>
            <a:defPPr>
              <a:defRPr lang="ru-RU"/>
            </a:defPPr>
            <a:lvl1pPr marL="12699">
              <a:lnSpc>
                <a:spcPct val="100000"/>
              </a:lnSpc>
              <a:spcBef>
                <a:spcPts val="3"/>
              </a:spcBef>
              <a:defRPr sz="1100" spc="-18">
                <a:latin typeface="Proxima Nova"/>
                <a:ea typeface="Proxima Nova"/>
                <a:cs typeface="Proxima Nova"/>
              </a:defRPr>
            </a:lvl1pPr>
          </a:lstStyle>
          <a:p>
            <a:pPr algn="just">
              <a:lnSpc>
                <a:spcPct val="114999"/>
              </a:lnSpc>
              <a:defRPr/>
            </a:pPr>
            <a:r>
              <a:rPr lang="en-US" sz="1200" b="0" i="0" u="none" strike="noStrike" cap="none" spc="-18">
                <a:solidFill>
                  <a:schemeClr val="tx1"/>
                </a:solidFill>
                <a:latin typeface="Arial"/>
                <a:ea typeface="Arial"/>
                <a:cs typeface="Arial"/>
              </a:rPr>
              <a:t>ФИО </a:t>
            </a:r>
            <a:r>
              <a:rPr lang="en-US" sz="1200" b="0" i="0" u="none" strike="noStrike" cap="none" spc="-18">
                <a:solidFill>
                  <a:schemeClr val="tx1"/>
                </a:solidFill>
                <a:latin typeface="Arial"/>
                <a:ea typeface="Arial"/>
                <a:cs typeface="Arial"/>
              </a:rPr>
              <a:t> Моисеенко Ольга Юрьевна</a:t>
            </a:r>
            <a:endParaRPr lang="en-US" sz="1200" b="0" i="0" u="none" strike="noStrike" cap="none" spc="-18">
              <a:solidFill>
                <a:schemeClr val="tx1"/>
              </a:solidFill>
              <a:latin typeface="Times New Roman"/>
              <a:cs typeface="Times New Roman"/>
            </a:endParaRPr>
          </a:p>
          <a:p>
            <a:pPr algn="just">
              <a:lnSpc>
                <a:spcPct val="114999"/>
              </a:lnSpc>
              <a:defRPr/>
            </a:pPr>
            <a:r>
              <a:rPr lang="en-US" sz="1200" b="0" i="0" u="none" strike="noStrike" cap="none" spc="-18">
                <a:solidFill>
                  <a:schemeClr val="tx1"/>
                </a:solidFill>
                <a:latin typeface="Arial"/>
                <a:ea typeface="Arial"/>
                <a:cs typeface="Arial"/>
              </a:rPr>
              <a:t>Моб.</a:t>
            </a:r>
            <a:r>
              <a:rPr sz="1200">
                <a:solidFill>
                  <a:schemeClr val="tx1"/>
                </a:solidFill>
                <a:latin typeface="Arial"/>
                <a:cs typeface="Arial"/>
              </a:rPr>
              <a:t>  +7 962 043 99 09</a:t>
            </a:r>
            <a:endParaRPr lang="en-US" sz="1200" b="0" i="0" u="none" strike="noStrike" cap="none" spc="-18">
              <a:solidFill>
                <a:schemeClr val="tx1"/>
              </a:solidFill>
              <a:latin typeface="Arial"/>
              <a:ea typeface="Arial"/>
              <a:cs typeface="Arial"/>
            </a:endParaRPr>
          </a:p>
          <a:p>
            <a:pPr algn="l">
              <a:lnSpc>
                <a:spcPct val="114999"/>
              </a:lnSpc>
              <a:defRPr/>
            </a:pPr>
            <a:r>
              <a:rPr sz="1200">
                <a:solidFill>
                  <a:schemeClr val="tx1"/>
                </a:solidFill>
                <a:latin typeface="Arial"/>
                <a:cs typeface="Arial"/>
              </a:rPr>
              <a:t>E-mail</a:t>
            </a:r>
            <a:r>
              <a:rPr sz="1200">
                <a:solidFill>
                  <a:schemeClr val="tx1"/>
                </a:solidFill>
                <a:latin typeface="Arial"/>
                <a:cs typeface="Arial"/>
              </a:rPr>
              <a:t> </a:t>
            </a:r>
            <a:r>
              <a:rPr lang="en-US" sz="1200" b="0" i="0" u="none" strike="noStrike" cap="none" spc="-18">
                <a:solidFill>
                  <a:schemeClr val="tx1"/>
                </a:solidFill>
                <a:latin typeface="Arial"/>
                <a:ea typeface="Arial"/>
                <a:cs typeface="Arial"/>
              </a:rPr>
              <a:t>MoiseenkoOYu@omsk.rshb.ru</a:t>
            </a:r>
            <a:endParaRPr sz="1200">
              <a:solidFill>
                <a:schemeClr val="tx1"/>
              </a:solidFill>
              <a:latin typeface="Arial"/>
              <a:cs typeface="Arial"/>
            </a:endParaRPr>
          </a:p>
        </p:txBody>
      </p:sp>
      <p:sp>
        <p:nvSpPr>
          <p:cNvPr id="1409504588" name="object 8"/>
          <p:cNvSpPr txBox="1"/>
          <p:nvPr/>
        </p:nvSpPr>
        <p:spPr bwMode="auto">
          <a:xfrm flipH="0" flipV="0">
            <a:off x="957210" y="3313030"/>
            <a:ext cx="3592283" cy="231938"/>
          </a:xfrm>
          <a:prstGeom prst="rect">
            <a:avLst/>
          </a:prstGeom>
        </p:spPr>
        <p:txBody>
          <a:bodyPr vert="horz" wrap="square" lIns="36000" tIns="12699" rIns="36000" bIns="36000" rtlCol="0">
            <a:spAutoFit/>
          </a:bodyPr>
          <a:lstStyle/>
          <a:p>
            <a:pPr marL="12699">
              <a:spcBef>
                <a:spcPts val="2"/>
              </a:spcBef>
              <a:defRPr/>
            </a:pPr>
            <a:r>
              <a:rPr lang="ru-RU" sz="1200" b="1" spc="-18">
                <a:solidFill>
                  <a:schemeClr val="tx1"/>
                </a:solidFill>
                <a:latin typeface="Arial"/>
                <a:ea typeface="Proxima Nova"/>
                <a:cs typeface="Arial"/>
              </a:rPr>
              <a:t>Начальник ипотечного центра</a:t>
            </a:r>
            <a:endParaRPr sz="1200">
              <a:solidFill>
                <a:schemeClr val="tx1"/>
              </a:solidFill>
            </a:endParaRPr>
          </a:p>
        </p:txBody>
      </p:sp>
      <p:sp>
        <p:nvSpPr>
          <p:cNvPr id="742966470" name="object 8"/>
          <p:cNvSpPr txBox="1"/>
          <p:nvPr/>
        </p:nvSpPr>
        <p:spPr bwMode="auto">
          <a:xfrm flipH="0" flipV="0">
            <a:off x="6343638" y="3233490"/>
            <a:ext cx="4431449" cy="231938"/>
          </a:xfrm>
          <a:prstGeom prst="rect">
            <a:avLst/>
          </a:prstGeom>
        </p:spPr>
        <p:txBody>
          <a:bodyPr vert="horz" wrap="square" lIns="36000" tIns="12699" rIns="36000" bIns="36000" rtlCol="0">
            <a:spAutoFit/>
          </a:bodyPr>
          <a:lstStyle/>
          <a:p>
            <a:pPr marL="12699">
              <a:spcBef>
                <a:spcPts val="2"/>
              </a:spcBef>
              <a:defRPr/>
            </a:pPr>
            <a:r>
              <a:rPr lang="ru-RU" sz="1200" b="1" spc="-18">
                <a:solidFill>
                  <a:schemeClr val="tx1"/>
                </a:solidFill>
                <a:latin typeface="Arial"/>
                <a:ea typeface="Proxima Nova"/>
                <a:cs typeface="Arial"/>
              </a:rPr>
              <a:t>Начальник отдела корпоративного канала продаж</a:t>
            </a:r>
            <a:endParaRPr sz="12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Office Theme">
  <a:themeElements>
    <a:clrScheme name="New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Arial"/>
        <a:ea typeface="Arial"/>
        <a:cs typeface="Arial"/>
      </a:majorFont>
      <a:minorFont>
        <a:latin typeface="Arial"/>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Р7-Офис/2024.2.1.466</Application>
  <DocSecurity>0</DocSecurity>
  <PresentationFormat>Widescreen</PresentationFormat>
  <Paragraphs>0</Paragraphs>
  <Slides>7</Slides>
  <Notes>7</Notes>
  <HiddenSlides>0</HiddenSlides>
  <MMClips>2</MMClips>
  <ScaleCrop>0</ScaleCrop>
  <HeadingPairs>
    <vt:vector size="4" baseType="variant">
      <vt:variant>
        <vt:lpstr>Theme</vt:lpstr>
      </vt:variant>
      <vt:variant>
        <vt:i4>1</vt:i4>
      </vt:variant>
      <vt:variant>
        <vt:lpstr>Slide Titles</vt:lpstr>
      </vt:variant>
      <vt:variant>
        <vt:i4>7</vt:i4>
      </vt:variant>
    </vt:vector>
  </HeadingPairs>
  <TitlesOfParts>
    <vt:vector size="8" baseType="lpstr">
      <vt:lpstr>Theme 1</vt:lpstr>
      <vt:lpstr>Slide 1</vt:lpstr>
      <vt:lpstr>Slide 2</vt:lpstr>
      <vt:lpstr>Slide 3</vt:lpstr>
      <vt:lpstr>Slide 4</vt:lpstr>
      <vt:lpstr>Slide 5</vt:lpstr>
      <vt:lpstr>Slide 6</vt:lpstr>
      <vt:lpstr>Slide 7</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identifier/>
  <dc:language/>
  <cp:lastModifiedBy/>
  <cp:revision>21</cp:revision>
  <dcterms:modified xsi:type="dcterms:W3CDTF">2025-10-16T09:22:56Z</dcterms:modified>
  <cp:category/>
  <cp:contentStatus/>
  <cp:version/>
</cp:coreProperties>
</file>